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2" r:id="rId2"/>
    <p:sldId id="276" r:id="rId3"/>
    <p:sldId id="287" r:id="rId4"/>
    <p:sldId id="277" r:id="rId5"/>
    <p:sldId id="269" r:id="rId6"/>
    <p:sldId id="273" r:id="rId7"/>
    <p:sldId id="278" r:id="rId8"/>
    <p:sldId id="257" r:id="rId9"/>
    <p:sldId id="264" r:id="rId10"/>
    <p:sldId id="324" r:id="rId11"/>
    <p:sldId id="279" r:id="rId12"/>
    <p:sldId id="289" r:id="rId13"/>
    <p:sldId id="321" r:id="rId14"/>
    <p:sldId id="316" r:id="rId15"/>
    <p:sldId id="298" r:id="rId16"/>
    <p:sldId id="322" r:id="rId17"/>
    <p:sldId id="300" r:id="rId18"/>
    <p:sldId id="301" r:id="rId19"/>
    <p:sldId id="291" r:id="rId20"/>
    <p:sldId id="302" r:id="rId21"/>
    <p:sldId id="303" r:id="rId22"/>
    <p:sldId id="304" r:id="rId23"/>
    <p:sldId id="305" r:id="rId24"/>
    <p:sldId id="292" r:id="rId25"/>
    <p:sldId id="307" r:id="rId26"/>
    <p:sldId id="308" r:id="rId27"/>
    <p:sldId id="309" r:id="rId28"/>
    <p:sldId id="310" r:id="rId29"/>
    <p:sldId id="294" r:id="rId30"/>
    <p:sldId id="311" r:id="rId31"/>
    <p:sldId id="323" r:id="rId32"/>
    <p:sldId id="313" r:id="rId33"/>
    <p:sldId id="312" r:id="rId34"/>
    <p:sldId id="306" r:id="rId35"/>
    <p:sldId id="293" r:id="rId36"/>
    <p:sldId id="299" r:id="rId37"/>
    <p:sldId id="315" r:id="rId38"/>
    <p:sldId id="314" r:id="rId39"/>
    <p:sldId id="319" r:id="rId40"/>
    <p:sldId id="325" r:id="rId41"/>
    <p:sldId id="280" r:id="rId42"/>
    <p:sldId id="284" r:id="rId43"/>
    <p:sldId id="285" r:id="rId44"/>
    <p:sldId id="282" r:id="rId45"/>
    <p:sldId id="296" r:id="rId46"/>
    <p:sldId id="317" r:id="rId47"/>
    <p:sldId id="268" r:id="rId48"/>
    <p:sldId id="318" r:id="rId49"/>
    <p:sldId id="29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B28"/>
    <a:srgbClr val="335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 autoAdjust="0"/>
    <p:restoredTop sz="96493" autoAdjust="0"/>
  </p:normalViewPr>
  <p:slideViewPr>
    <p:cSldViewPr snapToGrid="0">
      <p:cViewPr varScale="1">
        <p:scale>
          <a:sx n="83" d="100"/>
          <a:sy n="83" d="100"/>
        </p:scale>
        <p:origin x="76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8D54E-AD7E-48E3-BDDC-BCDC7ED652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AA4DF-FF96-4D49-ADCD-97ECBBBB0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2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63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samples contain different functionality, not all in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2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sample refers either to </a:t>
            </a:r>
            <a:r>
              <a:rPr lang="en-US" dirty="0" err="1"/>
              <a:t>GoogleDrive</a:t>
            </a:r>
            <a:r>
              <a:rPr lang="en-US" dirty="0"/>
              <a:t> or to the alternative 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26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76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samples contain different functionality, not all in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97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07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interaction with the application happens in the 2</a:t>
            </a:r>
            <a:r>
              <a:rPr lang="en-US" baseline="30000" dirty="0"/>
              <a:t>nd</a:t>
            </a:r>
            <a:r>
              <a:rPr lang="en-US" dirty="0"/>
              <a:t> step, it merely provides the information for the victim so that malware operators can make a call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6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FakeCalls</a:t>
            </a:r>
            <a:r>
              <a:rPr lang="en-US" dirty="0"/>
              <a:t> has all the functionality of a usual Mobile Remote Administration Tool (MRAT) but adds some spice to this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3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5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86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9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6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samples contain different functionality, not all in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22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samples contain different functionality, not all in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AA4DF-FF96-4D49-ADCD-97ECBBBB0AD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6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D92D-8E77-9BDE-3C80-8D4FEFCD0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82FDC-C495-71FB-9899-A007F1678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4A631-6782-AC37-E640-3C855D18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533AA-2F47-8F8A-223C-E7A6327BE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4CE6E-F48A-34B4-6F68-57E361CA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3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91FE-1F45-0ED7-BA49-07A4DD5A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CC9F6-F219-DB11-35C4-4152B508B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0EDC9-384D-5655-ECCE-E7CDAB30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FBC22-9BF9-275F-D033-80B1A1BB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BC2C6-5CBB-F13A-1312-102BAD19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7D7B7-AADA-F842-C023-53E936A26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95C2B-B0B0-8793-1FB9-508B64431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AB809-EEB3-D9E2-B80B-7A7ABAA8F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1D31D-135A-B6E0-F402-6663FB24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E5B66-F905-AD29-7C0F-750938C6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4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62264-1C51-9308-C116-8D4EC609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C3D5-CF5D-1B3D-8E97-6214CACEA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A6FDB-C0CE-67F9-5AE7-5214939C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F6D3D-0BEA-0C7A-A631-4571363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B4E33-447A-E20F-3CFA-80686E8A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2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E830D-72E1-A212-F060-29726A72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EF198-A74A-C2CC-A8DF-701147178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E438E-6AC5-94DF-8BED-9287DFA55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759AB-6EFE-4FB9-199E-5975E1D2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95B40-B578-45DB-1336-5F7B52F1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4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D5AD5-25AB-2129-665A-C616EC54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F00AD-1464-FCD8-C450-B85D4907B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1AEB5-0782-3202-E0C1-8BB0A88D5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8DA53-37EE-EC7D-319B-38F5ABD4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66F44-F019-95B3-56D6-D917ABAD0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35333E-04AF-677D-050F-C189FCA7B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9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FC329-F1B5-3095-7FD4-E07794F3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A939A-C9C3-D7DA-EF05-F0B34DB62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10996-AA5C-812E-F482-4D0431D77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E40BC-A2D6-F7A9-988E-E0CF138BF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94FD5-FDAD-DFFB-ADCF-27F56ED29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D5DF47-6AA9-C691-9978-5D4315C3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A9014-A831-0919-3D13-8B3C7B12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96EE5-B873-F48B-1182-AD824D68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4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0700-82B3-BF6D-F8CE-C96558E4A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D409C-C6B5-9997-5596-562C39EF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70937-F3C9-76BC-9FEB-21C46D7C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160F0-725A-8AB4-DC38-09E9C449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653DE-D83C-9DA3-D2CB-472BE62A8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A06FC-45B4-BB57-BC73-C5CAFFB6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176E9-CEC7-4CD2-0779-F9A376AB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40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234B-2D25-74CE-149C-25CD871F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ABC5E-D30C-B196-63F3-86335E239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B0A9F-7087-932D-26C5-7F7A89D9A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1E97C-21FE-4EA9-5866-EED145A90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59A2F-5028-D85C-D804-E03CB8E1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298B7-1678-B784-0D1E-A8DD10C9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0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7E96C-D17B-DD99-3E3D-07772AFF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D6FB36-3D15-3C08-4785-23977DB9A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EB6EB-10A0-4E51-EF18-4002BDA1F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E1813-8BEC-83BC-A97E-BA468DDF7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90ADB-A6CF-09F2-5C27-62AADAFD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1BEBF-D04A-9A8A-9875-D1BE416F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9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053C0-1E3F-AD76-69A2-0C6147933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83EB7-6BCD-C57A-97D1-BA379D76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29C6-F4EC-FF82-B44B-FDB696D0B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BE90F-189A-44DA-99D9-D7384EA2048D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0F924-E999-4CA2-8DF3-7786EF944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625A-F1A6-F988-2315-1A1F567D4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390F0-00A2-4F9E-B198-450A490F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4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16.png"/><Relationship Id="rId5" Type="http://schemas.openxmlformats.org/officeDocument/2006/relationships/image" Target="../media/image34.png"/><Relationship Id="rId10" Type="http://schemas.microsoft.com/office/2007/relationships/hdphoto" Target="../media/hdphoto16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2.png"/><Relationship Id="rId7" Type="http://schemas.openxmlformats.org/officeDocument/2006/relationships/image" Target="../media/image67.png"/><Relationship Id="rId12" Type="http://schemas.microsoft.com/office/2007/relationships/hdphoto" Target="../media/hdphoto1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user\AppData\Local\Temp\Rar$EXa11584.44863\FakeCalls%205c05a080d8434e3a9f021dd4f53b6981\Untitled%2027.png" TargetMode="External"/><Relationship Id="rId5" Type="http://schemas.microsoft.com/office/2007/relationships/hdphoto" Target="../media/hdphoto19.wdp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em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1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74CE6F-BF89-6781-6A93-904465ABF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87715"/>
            <a:ext cx="12192000" cy="1828800"/>
          </a:xfrm>
        </p:spPr>
        <p:txBody>
          <a:bodyPr>
            <a:noAutofit/>
          </a:bodyPr>
          <a:lstStyle/>
          <a:p>
            <a:r>
              <a:rPr lang="en-US" sz="8600" dirty="0">
                <a:solidFill>
                  <a:schemeClr val="bg1"/>
                </a:solidFill>
                <a:latin typeface="Tw Cen MT" panose="020B0602020104020603" pitchFamily="34" charset="0"/>
              </a:rPr>
              <a:t>Korean Android Financial</a:t>
            </a:r>
            <a:br>
              <a:rPr lang="en-US" sz="8600" dirty="0"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sz="8600" dirty="0">
                <a:solidFill>
                  <a:schemeClr val="bg1"/>
                </a:solidFill>
                <a:latin typeface="Tw Cen MT" panose="020B0602020104020603" pitchFamily="34" charset="0"/>
              </a:rPr>
              <a:t>Menace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4E6951F-AB87-A8C9-CFA5-0A28FC974594}"/>
              </a:ext>
            </a:extLst>
          </p:cNvPr>
          <p:cNvSpPr txBox="1">
            <a:spLocks/>
          </p:cNvSpPr>
          <p:nvPr/>
        </p:nvSpPr>
        <p:spPr>
          <a:xfrm>
            <a:off x="0" y="5471773"/>
            <a:ext cx="12192000" cy="1181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err="1">
                <a:solidFill>
                  <a:schemeClr val="bg1"/>
                </a:solidFill>
                <a:latin typeface="Tw Cen MT" panose="020B0602020104020603" pitchFamily="34" charset="0"/>
              </a:rPr>
              <a:t>FakeCalls</a:t>
            </a:r>
            <a:endParaRPr lang="en-US" sz="5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B01978-9104-7AD0-C2E3-21F78C40747A}"/>
              </a:ext>
            </a:extLst>
          </p:cNvPr>
          <p:cNvSpPr/>
          <p:nvPr/>
        </p:nvSpPr>
        <p:spPr>
          <a:xfrm>
            <a:off x="1" y="5676900"/>
            <a:ext cx="2199190" cy="1181100"/>
          </a:xfrm>
          <a:prstGeom prst="rect">
            <a:avLst/>
          </a:prstGeom>
          <a:solidFill>
            <a:srgbClr val="261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7E8CE-1A79-8FF1-FF7A-0C3426641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939500"/>
            <a:ext cx="2199190" cy="655899"/>
          </a:xfrm>
          <a:prstGeom prst="rect">
            <a:avLst/>
          </a:prstGeom>
        </p:spPr>
      </p:pic>
      <p:pic>
        <p:nvPicPr>
          <p:cNvPr id="5" name="CPR_Logo_400x400_blackbackground_proof-01.png" descr="CPR_Logo_400x400_blackbackground_proof-01.png">
            <a:extLst>
              <a:ext uri="{FF2B5EF4-FFF2-40B4-BE49-F238E27FC236}">
                <a16:creationId xmlns:a16="http://schemas.microsoft.com/office/drawing/2014/main" id="{DE4A3337-E628-EAC5-513F-D444EFB8CF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865" b="14191"/>
          <a:stretch>
            <a:fillRect/>
          </a:stretch>
        </p:blipFill>
        <p:spPr>
          <a:xfrm>
            <a:off x="10104699" y="5676900"/>
            <a:ext cx="2087301" cy="1181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8349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High damage potential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544289-36E1-7463-6E45-56DBFC0E202F}"/>
              </a:ext>
            </a:extLst>
          </p:cNvPr>
          <p:cNvSpPr txBox="1">
            <a:spLocks/>
          </p:cNvSpPr>
          <p:nvPr/>
        </p:nvSpPr>
        <p:spPr>
          <a:xfrm>
            <a:off x="228600" y="3461593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20+ trusted and solid institutions are mimicked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54BC7-C830-B77C-A46A-260F7FFCAFE3}"/>
              </a:ext>
            </a:extLst>
          </p:cNvPr>
          <p:cNvSpPr/>
          <p:nvPr/>
        </p:nvSpPr>
        <p:spPr>
          <a:xfrm>
            <a:off x="381000" y="4528394"/>
            <a:ext cx="3429000" cy="127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Sitka Text" panose="02000505000000020004" pitchFamily="2" charset="0"/>
              </a:rPr>
              <a:t>Given high grades </a:t>
            </a:r>
            <a:r>
              <a:rPr lang="en-US" sz="2200">
                <a:latin typeface="Sitka Text" panose="02000505000000020004" pitchFamily="2" charset="0"/>
              </a:rPr>
              <a:t>by world-respected evaluators</a:t>
            </a:r>
            <a:endParaRPr lang="en-US" sz="2200" dirty="0">
              <a:latin typeface="Sitka Text" panose="02000505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D14C5C-BEB0-72B7-7EEA-3CDAA3145DD3}"/>
              </a:ext>
            </a:extLst>
          </p:cNvPr>
          <p:cNvSpPr/>
          <p:nvPr/>
        </p:nvSpPr>
        <p:spPr>
          <a:xfrm>
            <a:off x="4381500" y="4528394"/>
            <a:ext cx="3429000" cy="127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Sitka Text" panose="02000505000000020004" pitchFamily="2" charset="0"/>
              </a:rPr>
              <a:t>Some have trillions of KWR revenue</a:t>
            </a:r>
            <a:r>
              <a:rPr lang="ru-RU" sz="2200" dirty="0">
                <a:latin typeface="Sitka Text" panose="02000505000000020004" pitchFamily="2" charset="0"/>
              </a:rPr>
              <a:t> (</a:t>
            </a:r>
            <a:r>
              <a:rPr lang="en-US" sz="2200" dirty="0">
                <a:latin typeface="Sitka Text" panose="02000505000000020004" pitchFamily="2" charset="0"/>
              </a:rPr>
              <a:t>hundreds of millions USD)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9B5B54-3479-237A-0B6D-27A1DF935C4B}"/>
              </a:ext>
            </a:extLst>
          </p:cNvPr>
          <p:cNvSpPr txBox="1">
            <a:spLocks/>
          </p:cNvSpPr>
          <p:nvPr/>
        </p:nvSpPr>
        <p:spPr>
          <a:xfrm>
            <a:off x="228600" y="1364406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Anti-detection measures are taken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5E8261-9F2F-5B98-710F-86A22A409D51}"/>
              </a:ext>
            </a:extLst>
          </p:cNvPr>
          <p:cNvSpPr/>
          <p:nvPr/>
        </p:nvSpPr>
        <p:spPr>
          <a:xfrm>
            <a:off x="8382000" y="4528394"/>
            <a:ext cx="3429000" cy="127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Sitka Text" panose="02000505000000020004" pitchFamily="2" charset="0"/>
              </a:rPr>
              <a:t>Among largest financial organizations in South Korea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F33413D-DC3F-C5C7-3DA7-CD5D4D497256}"/>
              </a:ext>
            </a:extLst>
          </p:cNvPr>
          <p:cNvSpPr txBox="1">
            <a:spLocks/>
          </p:cNvSpPr>
          <p:nvPr/>
        </p:nvSpPr>
        <p:spPr>
          <a:xfrm>
            <a:off x="228600" y="2430300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Capabilities for stealing sensitive data</a:t>
            </a:r>
          </a:p>
        </p:txBody>
      </p:sp>
    </p:spTree>
    <p:extLst>
      <p:ext uri="{BB962C8B-B14F-4D97-AF65-F5344CB8AC3E}">
        <p14:creationId xmlns:p14="http://schemas.microsoft.com/office/powerpoint/2010/main" val="113665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7500"/>
            <a:ext cx="12192000" cy="1143000"/>
          </a:xfrm>
        </p:spPr>
        <p:txBody>
          <a:bodyPr>
            <a:noAutofit/>
          </a:bodyPr>
          <a:lstStyle/>
          <a:p>
            <a:r>
              <a:rPr lang="en-US" sz="5600" dirty="0">
                <a:solidFill>
                  <a:schemeClr val="bg1"/>
                </a:solidFill>
                <a:latin typeface="Sitka Text" panose="02000505000000020004" pitchFamily="2" charset="0"/>
              </a:rPr>
              <a:t>Evasion techniques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202B1-D8F7-C15D-2FFA-A52B80A0DD96}"/>
              </a:ext>
            </a:extLst>
          </p:cNvPr>
          <p:cNvSpPr/>
          <p:nvPr/>
        </p:nvSpPr>
        <p:spPr>
          <a:xfrm>
            <a:off x="5345466" y="1088021"/>
            <a:ext cx="1334023" cy="12370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500" dirty="0">
                <a:latin typeface="Sitka Text" panose="02000505000000020004" pitchFamily="2" charset="0"/>
              </a:rPr>
              <a:t>3</a:t>
            </a:r>
            <a:r>
              <a:rPr lang="en-US" sz="5600" dirty="0">
                <a:latin typeface="Sitka Text" panose="02000505000000020004" pitchFamily="2" charset="0"/>
              </a:rPr>
              <a:t>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16FFC-709D-8D90-6C5D-DDA74660F054}"/>
              </a:ext>
            </a:extLst>
          </p:cNvPr>
          <p:cNvSpPr/>
          <p:nvPr/>
        </p:nvSpPr>
        <p:spPr>
          <a:xfrm>
            <a:off x="5463251" y="1238492"/>
            <a:ext cx="1088020" cy="1143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49881C-6B18-6594-6BE3-A9BA5435AF76}"/>
              </a:ext>
            </a:extLst>
          </p:cNvPr>
          <p:cNvCxnSpPr/>
          <p:nvPr/>
        </p:nvCxnSpPr>
        <p:spPr>
          <a:xfrm>
            <a:off x="0" y="304414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B9A1F7-C545-1E6F-9BEF-14E4ED7014F1}"/>
              </a:ext>
            </a:extLst>
          </p:cNvPr>
          <p:cNvCxnSpPr/>
          <p:nvPr/>
        </p:nvCxnSpPr>
        <p:spPr>
          <a:xfrm>
            <a:off x="0" y="400050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690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47CAF-969B-EA3B-1D71-4ED46C0C3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3" y="373457"/>
            <a:ext cx="3590263" cy="3590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CFB211-D3C6-3196-4C3E-B1D70C436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98" y="3429000"/>
            <a:ext cx="1389232" cy="138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6B10F-CDE0-6BBA-3847-F30CEAD70C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" y="5032489"/>
            <a:ext cx="3304254" cy="17927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2CA9C9-F54B-C810-28D6-D9D57C7A8F78}"/>
              </a:ext>
            </a:extLst>
          </p:cNvPr>
          <p:cNvSpPr txBox="1">
            <a:spLocks/>
          </p:cNvSpPr>
          <p:nvPr/>
        </p:nvSpPr>
        <p:spPr>
          <a:xfrm>
            <a:off x="5064371" y="5514521"/>
            <a:ext cx="7526214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Sitka Text" panose="02000505000000020004" pitchFamily="2" charset="0"/>
              </a:rPr>
              <a:t>Tool to view, modify, debug, rebuild, etc.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0D59BA-00DC-7AE3-F8B9-B6B578D1BE73}"/>
              </a:ext>
            </a:extLst>
          </p:cNvPr>
          <p:cNvSpPr txBox="1">
            <a:spLocks/>
          </p:cNvSpPr>
          <p:nvPr/>
        </p:nvSpPr>
        <p:spPr>
          <a:xfrm>
            <a:off x="5064371" y="3549362"/>
            <a:ext cx="648023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Sitka Text" panose="02000505000000020004" pitchFamily="2" charset="0"/>
              </a:rPr>
              <a:t>Bytecode to Java </a:t>
            </a:r>
            <a:r>
              <a:rPr lang="en-US" sz="2800" dirty="0" err="1">
                <a:solidFill>
                  <a:schemeClr val="bg1"/>
                </a:solidFill>
                <a:latin typeface="Sitka Text" panose="02000505000000020004" pitchFamily="2" charset="0"/>
              </a:rPr>
              <a:t>decompiler</a:t>
            </a:r>
            <a:endParaRPr lang="en-US" sz="28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1460C8-7691-EE3C-04E9-7E1DD78E9F22}"/>
              </a:ext>
            </a:extLst>
          </p:cNvPr>
          <p:cNvSpPr txBox="1">
            <a:spLocks/>
          </p:cNvSpPr>
          <p:nvPr/>
        </p:nvSpPr>
        <p:spPr>
          <a:xfrm>
            <a:off x="5064371" y="1584203"/>
            <a:ext cx="6364705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Sitka Text" panose="02000505000000020004" pitchFamily="2" charset="0"/>
              </a:rPr>
              <a:t>Debugger &amp; disassembler</a:t>
            </a:r>
          </a:p>
        </p:txBody>
      </p:sp>
    </p:spTree>
    <p:extLst>
      <p:ext uri="{BB962C8B-B14F-4D97-AF65-F5344CB8AC3E}">
        <p14:creationId xmlns:p14="http://schemas.microsoft.com/office/powerpoint/2010/main" val="2724491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techniques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D7205AAF-63F6-E082-F01B-FF3649EE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585" y="6008499"/>
            <a:ext cx="798653" cy="6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68AF2C-AC17-DF3D-33DD-B015BECBC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45" y="1233510"/>
            <a:ext cx="9962909" cy="43909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7F0B7A9-EE3A-4DD6-DF91-FFA0B866DB1E}"/>
              </a:ext>
            </a:extLst>
          </p:cNvPr>
          <p:cNvSpPr txBox="1">
            <a:spLocks/>
          </p:cNvSpPr>
          <p:nvPr/>
        </p:nvSpPr>
        <p:spPr>
          <a:xfrm>
            <a:off x="0" y="5801322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Sample failed to load in JEB Pro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1538287"/>
            <a:ext cx="380047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5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techniques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41B0C6-EE6E-156B-D16A-6606A607B7C2}"/>
              </a:ext>
            </a:extLst>
          </p:cNvPr>
          <p:cNvSpPr txBox="1">
            <a:spLocks/>
          </p:cNvSpPr>
          <p:nvPr/>
        </p:nvSpPr>
        <p:spPr>
          <a:xfrm>
            <a:off x="-683373" y="3496681"/>
            <a:ext cx="3734301" cy="576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Multi-disk fix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54B9D22-1E26-EEAE-3DE0-27B56FB104B7}"/>
              </a:ext>
            </a:extLst>
          </p:cNvPr>
          <p:cNvSpPr txBox="1">
            <a:spLocks/>
          </p:cNvSpPr>
          <p:nvPr/>
        </p:nvSpPr>
        <p:spPr>
          <a:xfrm>
            <a:off x="6007493" y="5810871"/>
            <a:ext cx="2685096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Main payload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5124B6E-7C6B-A42C-0705-B2EFC5270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98" y="5241243"/>
            <a:ext cx="114776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7135B9-9084-83D3-0F0E-FB14429E3E56}"/>
              </a:ext>
            </a:extLst>
          </p:cNvPr>
          <p:cNvSpPr/>
          <p:nvPr/>
        </p:nvSpPr>
        <p:spPr>
          <a:xfrm>
            <a:off x="5580118" y="1143000"/>
            <a:ext cx="2996724" cy="5570316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69039E-AB17-13D2-C691-7849291550B8}"/>
              </a:ext>
            </a:extLst>
          </p:cNvPr>
          <p:cNvSpPr txBox="1">
            <a:spLocks/>
          </p:cNvSpPr>
          <p:nvPr/>
        </p:nvSpPr>
        <p:spPr>
          <a:xfrm>
            <a:off x="5741051" y="2291796"/>
            <a:ext cx="2685096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Manifest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201B8-EA22-76B5-0909-5910FC717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52" y="3315696"/>
            <a:ext cx="1314253" cy="13142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08ACE32-91AA-46AE-1D0E-FC5A2D345D38}"/>
              </a:ext>
            </a:extLst>
          </p:cNvPr>
          <p:cNvSpPr txBox="1">
            <a:spLocks/>
          </p:cNvSpPr>
          <p:nvPr/>
        </p:nvSpPr>
        <p:spPr>
          <a:xfrm>
            <a:off x="5735931" y="4262030"/>
            <a:ext cx="2685096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Long filenames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8CABE0-420E-BE42-75EC-FE1A8BB2B7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28" y="3011614"/>
            <a:ext cx="1718281" cy="171828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EEFABBB-86BC-18B1-6D3F-21B4A7DF0254}"/>
              </a:ext>
            </a:extLst>
          </p:cNvPr>
          <p:cNvSpPr/>
          <p:nvPr/>
        </p:nvSpPr>
        <p:spPr>
          <a:xfrm>
            <a:off x="3818809" y="3685786"/>
            <a:ext cx="576244" cy="5762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ABB4FDD-933B-97D6-D4F6-2F84250DD2CA}"/>
              </a:ext>
            </a:extLst>
          </p:cNvPr>
          <p:cNvSpPr/>
          <p:nvPr/>
        </p:nvSpPr>
        <p:spPr>
          <a:xfrm>
            <a:off x="7881676" y="1863126"/>
            <a:ext cx="576244" cy="5762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5A6082-9A8F-C736-001A-3C99A337849A}"/>
              </a:ext>
            </a:extLst>
          </p:cNvPr>
          <p:cNvSpPr/>
          <p:nvPr/>
        </p:nvSpPr>
        <p:spPr>
          <a:xfrm>
            <a:off x="7868101" y="3677054"/>
            <a:ext cx="576244" cy="5762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26F1F2-6F6E-F94D-26F2-82DC6B8E73AB}"/>
              </a:ext>
            </a:extLst>
          </p:cNvPr>
          <p:cNvCxnSpPr>
            <a:cxnSpLocks/>
          </p:cNvCxnSpPr>
          <p:nvPr/>
        </p:nvCxnSpPr>
        <p:spPr>
          <a:xfrm flipV="1">
            <a:off x="3230709" y="1143000"/>
            <a:ext cx="2672381" cy="18633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ED89B0-A82C-2918-25CE-F2B97270AF29}"/>
              </a:ext>
            </a:extLst>
          </p:cNvPr>
          <p:cNvCxnSpPr>
            <a:cxnSpLocks/>
          </p:cNvCxnSpPr>
          <p:nvPr/>
        </p:nvCxnSpPr>
        <p:spPr>
          <a:xfrm>
            <a:off x="3540303" y="4729895"/>
            <a:ext cx="2157638" cy="1775077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8CF069F-177E-1FFD-EB80-D0937247F7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14" y="1415468"/>
            <a:ext cx="1312841" cy="1312841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F4C2507-6CE9-D968-4594-244A81E792A7}"/>
              </a:ext>
            </a:extLst>
          </p:cNvPr>
          <p:cNvSpPr/>
          <p:nvPr/>
        </p:nvSpPr>
        <p:spPr>
          <a:xfrm>
            <a:off x="9303574" y="2264079"/>
            <a:ext cx="2287874" cy="46849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261B28"/>
                </a:solidFill>
                <a:latin typeface="Century Schoolbook" panose="02040604050505020304" pitchFamily="18" charset="0"/>
              </a:rPr>
              <a:t>Loaded in </a:t>
            </a:r>
            <a:r>
              <a:rPr lang="en-US" sz="1700" dirty="0" err="1">
                <a:solidFill>
                  <a:srgbClr val="261B28"/>
                </a:solidFill>
                <a:latin typeface="Century Schoolbook" panose="02040604050505020304" pitchFamily="18" charset="0"/>
              </a:rPr>
              <a:t>jadx</a:t>
            </a:r>
            <a:endParaRPr lang="en-US" sz="1700" dirty="0">
              <a:solidFill>
                <a:srgbClr val="261B28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550D76D-04BB-4EE3-1B38-64F663E90381}"/>
              </a:ext>
            </a:extLst>
          </p:cNvPr>
          <p:cNvSpPr/>
          <p:nvPr/>
        </p:nvSpPr>
        <p:spPr>
          <a:xfrm>
            <a:off x="9303574" y="1663644"/>
            <a:ext cx="2287874" cy="46849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261B28"/>
                </a:solidFill>
                <a:latin typeface="Century Schoolbook" panose="02040604050505020304" pitchFamily="18" charset="0"/>
              </a:rPr>
              <a:t>Loaded in JEB Pro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3E985B7-4ADB-1481-6073-56CCAEEE5BDD}"/>
              </a:ext>
            </a:extLst>
          </p:cNvPr>
          <p:cNvSpPr/>
          <p:nvPr/>
        </p:nvSpPr>
        <p:spPr>
          <a:xfrm>
            <a:off x="9303574" y="3784803"/>
            <a:ext cx="2287874" cy="46849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261B28"/>
                </a:solidFill>
                <a:latin typeface="Century Schoolbook" panose="02040604050505020304" pitchFamily="18" charset="0"/>
              </a:rPr>
              <a:t>Processed in </a:t>
            </a:r>
            <a:r>
              <a:rPr lang="en-US" sz="1700" dirty="0" err="1">
                <a:solidFill>
                  <a:srgbClr val="261B28"/>
                </a:solidFill>
                <a:latin typeface="Century Schoolbook" panose="02040604050505020304" pitchFamily="18" charset="0"/>
              </a:rPr>
              <a:t>apktool</a:t>
            </a:r>
            <a:endParaRPr lang="en-US" sz="1700" dirty="0">
              <a:solidFill>
                <a:srgbClr val="261B28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4" name="Picture 2" descr="https://upload.wikimedia.org/wikipedia/commons/thumb/b/bd/Checkmark_green.svg/1180px-Checkmark_green.svg.png">
            <a:extLst>
              <a:ext uri="{FF2B5EF4-FFF2-40B4-BE49-F238E27FC236}">
                <a16:creationId xmlns:a16="http://schemas.microsoft.com/office/drawing/2014/main" id="{C3B45A21-263C-BE00-6E6C-2E3B1FB6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521" y="1469291"/>
            <a:ext cx="539854" cy="4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upload.wikimedia.org/wikipedia/commons/thumb/b/bd/Checkmark_green.svg/1180px-Checkmark_green.svg.png">
            <a:extLst>
              <a:ext uri="{FF2B5EF4-FFF2-40B4-BE49-F238E27FC236}">
                <a16:creationId xmlns:a16="http://schemas.microsoft.com/office/drawing/2014/main" id="{3DF9DE1F-A28F-D86B-981F-B78437D9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491" y="2057548"/>
            <a:ext cx="539854" cy="4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upload.wikimedia.org/wikipedia/commons/thumb/b/bd/Checkmark_green.svg/1180px-Checkmark_green.svg.png">
            <a:extLst>
              <a:ext uri="{FF2B5EF4-FFF2-40B4-BE49-F238E27FC236}">
                <a16:creationId xmlns:a16="http://schemas.microsoft.com/office/drawing/2014/main" id="{FE08E5CB-6D3B-B8DA-5987-18565B57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521" y="3578273"/>
            <a:ext cx="539854" cy="4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22FBB2A8-828D-85BE-FE52-02EA4798AF6E}"/>
              </a:ext>
            </a:extLst>
          </p:cNvPr>
          <p:cNvSpPr txBox="1">
            <a:spLocks/>
          </p:cNvSpPr>
          <p:nvPr/>
        </p:nvSpPr>
        <p:spPr>
          <a:xfrm>
            <a:off x="9109863" y="3184368"/>
            <a:ext cx="2685096" cy="461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Sitka Text" panose="02000505000000020004" pitchFamily="2" charset="0"/>
              </a:rPr>
              <a:t>+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8C39F3-FA98-3EFF-D7A5-4F46DFA7B1EE}"/>
              </a:ext>
            </a:extLst>
          </p:cNvPr>
          <p:cNvSpPr txBox="1">
            <a:spLocks/>
          </p:cNvSpPr>
          <p:nvPr/>
        </p:nvSpPr>
        <p:spPr>
          <a:xfrm>
            <a:off x="1092517" y="4650964"/>
            <a:ext cx="3734301" cy="576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APK</a:t>
            </a:r>
          </a:p>
        </p:txBody>
      </p:sp>
    </p:spTree>
    <p:extLst>
      <p:ext uri="{BB962C8B-B14F-4D97-AF65-F5344CB8AC3E}">
        <p14:creationId xmlns:p14="http://schemas.microsoft.com/office/powerpoint/2010/main" val="306499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7" grpId="0"/>
      <p:bldP spid="12" grpId="0"/>
      <p:bldP spid="14" grpId="0" animBg="1"/>
      <p:bldP spid="20" grpId="0" animBg="1"/>
      <p:bldP spid="21" grpId="0" animBg="1"/>
      <p:bldP spid="31" grpId="0" animBg="1"/>
      <p:bldP spid="32" grpId="0" animBg="1"/>
      <p:bldP spid="33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techniques: fixes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EACE59-675B-6975-D2F1-3F14CFDCC1E0}"/>
              </a:ext>
            </a:extLst>
          </p:cNvPr>
          <p:cNvSpPr txBox="1">
            <a:spLocks/>
          </p:cNvSpPr>
          <p:nvPr/>
        </p:nvSpPr>
        <p:spPr>
          <a:xfrm>
            <a:off x="586154" y="2471757"/>
            <a:ext cx="2625969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Multi-file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308DD7-D8B8-6F84-112F-F9DF5C5D9F0B}"/>
              </a:ext>
            </a:extLst>
          </p:cNvPr>
          <p:cNvSpPr txBox="1">
            <a:spLocks/>
          </p:cNvSpPr>
          <p:nvPr/>
        </p:nvSpPr>
        <p:spPr>
          <a:xfrm>
            <a:off x="4205655" y="2457799"/>
            <a:ext cx="3956538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Android manifest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8A7FBD-D196-46FA-05CE-578DDC8386B2}"/>
              </a:ext>
            </a:extLst>
          </p:cNvPr>
          <p:cNvSpPr txBox="1">
            <a:spLocks/>
          </p:cNvSpPr>
          <p:nvPr/>
        </p:nvSpPr>
        <p:spPr>
          <a:xfrm>
            <a:off x="8446477" y="2457800"/>
            <a:ext cx="3159369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Files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591C60-1C89-C449-35F8-BAC91E7A8616}"/>
              </a:ext>
            </a:extLst>
          </p:cNvPr>
          <p:cNvSpPr txBox="1">
            <a:spLocks/>
          </p:cNvSpPr>
          <p:nvPr/>
        </p:nvSpPr>
        <p:spPr>
          <a:xfrm>
            <a:off x="137745" y="3014644"/>
            <a:ext cx="3522785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Sitka Text" panose="02000505000000020004" pitchFamily="2" charset="0"/>
              </a:rPr>
              <a:t>2 parts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CB727A1-BA60-5FF0-3560-7ADEA9CF2424}"/>
              </a:ext>
            </a:extLst>
          </p:cNvPr>
          <p:cNvSpPr txBox="1">
            <a:spLocks/>
          </p:cNvSpPr>
          <p:nvPr/>
        </p:nvSpPr>
        <p:spPr>
          <a:xfrm>
            <a:off x="4422531" y="3014643"/>
            <a:ext cx="3522785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Sitka Text" panose="02000505000000020004" pitchFamily="2" charset="0"/>
              </a:rPr>
              <a:t>3 parts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832EAC9-27AE-F421-EB5E-ABF2264DCB74}"/>
              </a:ext>
            </a:extLst>
          </p:cNvPr>
          <p:cNvSpPr txBox="1">
            <a:spLocks/>
          </p:cNvSpPr>
          <p:nvPr/>
        </p:nvSpPr>
        <p:spPr>
          <a:xfrm>
            <a:off x="8264768" y="3014642"/>
            <a:ext cx="3522785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Sitka Text" panose="02000505000000020004" pitchFamily="2" charset="0"/>
              </a:rPr>
              <a:t>1 part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5D41039-1B75-108C-608E-0B53712D1F46}"/>
              </a:ext>
            </a:extLst>
          </p:cNvPr>
          <p:cNvSpPr txBox="1">
            <a:spLocks/>
          </p:cNvSpPr>
          <p:nvPr/>
        </p:nvSpPr>
        <p:spPr>
          <a:xfrm>
            <a:off x="-128954" y="4872411"/>
            <a:ext cx="12449908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bg1"/>
                </a:solidFill>
                <a:latin typeface="Sitka Text" panose="02000505000000020004" pitchFamily="2" charset="0"/>
              </a:rPr>
              <a:t>6 evasions in total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B7076D-20E6-3651-F823-4DEC3081702C}"/>
              </a:ext>
            </a:extLst>
          </p:cNvPr>
          <p:cNvCxnSpPr/>
          <p:nvPr/>
        </p:nvCxnSpPr>
        <p:spPr>
          <a:xfrm>
            <a:off x="-105508" y="5029200"/>
            <a:ext cx="124264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8136DD-5735-BDE8-0E27-9C2BEA12EC34}"/>
              </a:ext>
            </a:extLst>
          </p:cNvPr>
          <p:cNvCxnSpPr/>
          <p:nvPr/>
        </p:nvCxnSpPr>
        <p:spPr>
          <a:xfrm>
            <a:off x="0" y="5701126"/>
            <a:ext cx="124264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EA64CCE-4FA7-B031-DD1B-7E2EC4884D26}"/>
              </a:ext>
            </a:extLst>
          </p:cNvPr>
          <p:cNvSpPr/>
          <p:nvPr/>
        </p:nvSpPr>
        <p:spPr>
          <a:xfrm>
            <a:off x="1611015" y="2062144"/>
            <a:ext cx="576244" cy="5762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C2F7BA-0423-F21D-21F0-602915EDAEDE}"/>
              </a:ext>
            </a:extLst>
          </p:cNvPr>
          <p:cNvSpPr/>
          <p:nvPr/>
        </p:nvSpPr>
        <p:spPr>
          <a:xfrm>
            <a:off x="5819601" y="2086208"/>
            <a:ext cx="576244" cy="5762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C9B278-6705-EC05-202C-455BF0EC8BB2}"/>
              </a:ext>
            </a:extLst>
          </p:cNvPr>
          <p:cNvSpPr/>
          <p:nvPr/>
        </p:nvSpPr>
        <p:spPr>
          <a:xfrm>
            <a:off x="9738038" y="2062144"/>
            <a:ext cx="576244" cy="5762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3799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1: Multi-Disk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85FD6-5F95-E120-97F5-A475A845A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4" y="2567306"/>
            <a:ext cx="11428571" cy="22095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F70D33E-8FEA-561C-EDFB-D968E3C3DD54}"/>
              </a:ext>
            </a:extLst>
          </p:cNvPr>
          <p:cNvSpPr txBox="1">
            <a:spLocks/>
          </p:cNvSpPr>
          <p:nvPr/>
        </p:nvSpPr>
        <p:spPr>
          <a:xfrm>
            <a:off x="1232703" y="4640163"/>
            <a:ext cx="9726592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Multi-file archive?</a:t>
            </a:r>
          </a:p>
        </p:txBody>
      </p:sp>
    </p:spTree>
    <p:extLst>
      <p:ext uri="{BB962C8B-B14F-4D97-AF65-F5344CB8AC3E}">
        <p14:creationId xmlns:p14="http://schemas.microsoft.com/office/powerpoint/2010/main" val="921566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1: Multi-Disk, p.1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16D0F-11DA-FB36-B9B3-AAB0D348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968" y="1143000"/>
            <a:ext cx="7078063" cy="50870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9C5712-E711-BBBE-E6EB-C1C2C0A74099}"/>
              </a:ext>
            </a:extLst>
          </p:cNvPr>
          <p:cNvSpPr txBox="1">
            <a:spLocks/>
          </p:cNvSpPr>
          <p:nvPr/>
        </p:nvSpPr>
        <p:spPr>
          <a:xfrm>
            <a:off x="1232703" y="5392518"/>
            <a:ext cx="9726592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End of Central Directory structure (EOCD)</a:t>
            </a:r>
          </a:p>
        </p:txBody>
      </p:sp>
    </p:spTree>
    <p:extLst>
      <p:ext uri="{BB962C8B-B14F-4D97-AF65-F5344CB8AC3E}">
        <p14:creationId xmlns:p14="http://schemas.microsoft.com/office/powerpoint/2010/main" val="2114559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1: Multi-Disk, p.1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9C5712-E711-BBBE-E6EB-C1C2C0A74099}"/>
              </a:ext>
            </a:extLst>
          </p:cNvPr>
          <p:cNvSpPr txBox="1">
            <a:spLocks/>
          </p:cNvSpPr>
          <p:nvPr/>
        </p:nvSpPr>
        <p:spPr>
          <a:xfrm>
            <a:off x="1232703" y="5392518"/>
            <a:ext cx="9726592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Disk number and the start of Central Directory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FDA06-0173-4898-DA77-FADEE0DA8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916" y="1143000"/>
            <a:ext cx="7084166" cy="50845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2F5F59-C272-E4E4-CE94-1EFC37690643}"/>
              </a:ext>
            </a:extLst>
          </p:cNvPr>
          <p:cNvSpPr/>
          <p:nvPr/>
        </p:nvSpPr>
        <p:spPr>
          <a:xfrm>
            <a:off x="2662177" y="2453832"/>
            <a:ext cx="5046562" cy="9404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88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1: Multi-Disk, p.1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B213F-2D00-5AA4-FBCC-E69DB7599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1" y="1247720"/>
            <a:ext cx="6721389" cy="25920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4CB413-3EB1-0EAB-CC44-80E3ACBC68F2}"/>
              </a:ext>
            </a:extLst>
          </p:cNvPr>
          <p:cNvSpPr txBox="1">
            <a:spLocks/>
          </p:cNvSpPr>
          <p:nvPr/>
        </p:nvSpPr>
        <p:spPr>
          <a:xfrm>
            <a:off x="7286612" y="1955796"/>
            <a:ext cx="4905388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Examine EOCD for</a:t>
            </a:r>
            <a:b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disk number and</a:t>
            </a:r>
            <a:b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CD start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7B302AF-F948-EEA6-8D64-0E0224136AB8}"/>
              </a:ext>
            </a:extLst>
          </p:cNvPr>
          <p:cNvSpPr txBox="1">
            <a:spLocks/>
          </p:cNvSpPr>
          <p:nvPr/>
        </p:nvSpPr>
        <p:spPr>
          <a:xfrm>
            <a:off x="7466040" y="4524376"/>
            <a:ext cx="4905388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Set both values to 0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EF6B7BD-5E20-BA8C-0906-54748CBBB476}"/>
              </a:ext>
            </a:extLst>
          </p:cNvPr>
          <p:cNvSpPr/>
          <p:nvPr/>
        </p:nvSpPr>
        <p:spPr>
          <a:xfrm>
            <a:off x="3727997" y="3892135"/>
            <a:ext cx="754696" cy="63224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C6D88A-4E60-B17E-3F56-768D34E15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40" y="4652571"/>
            <a:ext cx="6430160" cy="203116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560473-BA53-E234-CBD9-EBAFB07F38EB}"/>
              </a:ext>
            </a:extLst>
          </p:cNvPr>
          <p:cNvSpPr/>
          <p:nvPr/>
        </p:nvSpPr>
        <p:spPr>
          <a:xfrm>
            <a:off x="4541515" y="5197933"/>
            <a:ext cx="643943" cy="41234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6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Researchers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C4FCA4-FDB7-4278-CC24-C667F2ADB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82" y="869628"/>
            <a:ext cx="4097779" cy="40750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6F39A85-AF4B-AF6E-DD34-84A93D91D1CB}"/>
              </a:ext>
            </a:extLst>
          </p:cNvPr>
          <p:cNvSpPr txBox="1">
            <a:spLocks/>
          </p:cNvSpPr>
          <p:nvPr/>
        </p:nvSpPr>
        <p:spPr>
          <a:xfrm>
            <a:off x="1215652" y="4582462"/>
            <a:ext cx="4783238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Bohdan Melnykov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F68A77-72F4-8AC9-4C81-093651FD94C4}"/>
              </a:ext>
            </a:extLst>
          </p:cNvPr>
          <p:cNvSpPr txBox="1">
            <a:spLocks/>
          </p:cNvSpPr>
          <p:nvPr/>
        </p:nvSpPr>
        <p:spPr>
          <a:xfrm>
            <a:off x="6212438" y="4582463"/>
            <a:ext cx="4783238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Raman Ladutska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C59599-18A3-2E23-E296-485C25B5A13A}"/>
              </a:ext>
            </a:extLst>
          </p:cNvPr>
          <p:cNvSpPr/>
          <p:nvPr/>
        </p:nvSpPr>
        <p:spPr>
          <a:xfrm>
            <a:off x="1" y="5676900"/>
            <a:ext cx="2199190" cy="1181100"/>
          </a:xfrm>
          <a:prstGeom prst="rect">
            <a:avLst/>
          </a:prstGeom>
          <a:solidFill>
            <a:srgbClr val="261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709677-0969-DD7B-1B11-4CF3011CC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939500"/>
            <a:ext cx="2199190" cy="655899"/>
          </a:xfrm>
          <a:prstGeom prst="rect">
            <a:avLst/>
          </a:prstGeom>
        </p:spPr>
      </p:pic>
      <p:pic>
        <p:nvPicPr>
          <p:cNvPr id="16" name="CPR_Logo_400x400_blackbackground_proof-01.png" descr="CPR_Logo_400x400_blackbackground_proof-01.png">
            <a:extLst>
              <a:ext uri="{FF2B5EF4-FFF2-40B4-BE49-F238E27FC236}">
                <a16:creationId xmlns:a16="http://schemas.microsoft.com/office/drawing/2014/main" id="{460E525A-785C-7023-9118-0753151A10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865" b="14191"/>
          <a:stretch>
            <a:fillRect/>
          </a:stretch>
        </p:blipFill>
        <p:spPr>
          <a:xfrm>
            <a:off x="10104699" y="5676900"/>
            <a:ext cx="2087301" cy="118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985BE-8B6A-89DD-2CF1-FA87CD963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7501" y="1107772"/>
            <a:ext cx="3373111" cy="3706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597A2-4B61-ABC8-FF06-ADA08DEAC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39" y="538262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45610-C91B-DA26-D110-B2DDA06647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65" y="5401290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9CAA45-7ABB-85CD-4F86-E59CE57B9A49}"/>
              </a:ext>
            </a:extLst>
          </p:cNvPr>
          <p:cNvSpPr txBox="1">
            <a:spLocks/>
          </p:cNvSpPr>
          <p:nvPr/>
        </p:nvSpPr>
        <p:spPr>
          <a:xfrm>
            <a:off x="6404313" y="5132416"/>
            <a:ext cx="4783238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@DaCuriousBro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57BFE7-6BDC-3C4A-B06D-E3B9E09C6B75}"/>
              </a:ext>
            </a:extLst>
          </p:cNvPr>
          <p:cNvSpPr txBox="1">
            <a:spLocks/>
          </p:cNvSpPr>
          <p:nvPr/>
        </p:nvSpPr>
        <p:spPr>
          <a:xfrm>
            <a:off x="1477155" y="5120021"/>
            <a:ext cx="4783238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@_mbv06_</a:t>
            </a:r>
          </a:p>
        </p:txBody>
      </p:sp>
    </p:spTree>
    <p:extLst>
      <p:ext uri="{BB962C8B-B14F-4D97-AF65-F5344CB8AC3E}">
        <p14:creationId xmlns:p14="http://schemas.microsoft.com/office/powerpoint/2010/main" val="3925647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1: Multi-Disk, p.2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16D0F-11DA-FB36-B9B3-AAB0D348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968" y="1143000"/>
            <a:ext cx="7078063" cy="50870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9C5712-E711-BBBE-E6EB-C1C2C0A74099}"/>
              </a:ext>
            </a:extLst>
          </p:cNvPr>
          <p:cNvSpPr txBox="1">
            <a:spLocks/>
          </p:cNvSpPr>
          <p:nvPr/>
        </p:nvSpPr>
        <p:spPr>
          <a:xfrm>
            <a:off x="1232703" y="5392518"/>
            <a:ext cx="9726592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End of Central Directory structure (EOCD)</a:t>
            </a:r>
          </a:p>
        </p:txBody>
      </p:sp>
    </p:spTree>
    <p:extLst>
      <p:ext uri="{BB962C8B-B14F-4D97-AF65-F5344CB8AC3E}">
        <p14:creationId xmlns:p14="http://schemas.microsoft.com/office/powerpoint/2010/main" val="1374727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BEEC0-03DD-3DF5-82A5-DA3C5B18E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916" y="1143000"/>
            <a:ext cx="7084166" cy="50845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1: Multi-Disk, p.2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9C5712-E711-BBBE-E6EB-C1C2C0A74099}"/>
              </a:ext>
            </a:extLst>
          </p:cNvPr>
          <p:cNvSpPr txBox="1">
            <a:spLocks/>
          </p:cNvSpPr>
          <p:nvPr/>
        </p:nvSpPr>
        <p:spPr>
          <a:xfrm>
            <a:off x="1232703" y="5392518"/>
            <a:ext cx="9726592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Number of files in the archive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7E94EE-B018-B937-069F-10F9530526AD}"/>
              </a:ext>
            </a:extLst>
          </p:cNvPr>
          <p:cNvSpPr/>
          <p:nvPr/>
        </p:nvSpPr>
        <p:spPr>
          <a:xfrm>
            <a:off x="2669696" y="3329330"/>
            <a:ext cx="5983504" cy="9404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68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1: Multi-Disk, p.2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B213F-2D00-5AA4-FBCC-E69DB7599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1" y="1247720"/>
            <a:ext cx="6721389" cy="25920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4CB413-3EB1-0EAB-CC44-80E3ACBC68F2}"/>
              </a:ext>
            </a:extLst>
          </p:cNvPr>
          <p:cNvSpPr txBox="1">
            <a:spLocks/>
          </p:cNvSpPr>
          <p:nvPr/>
        </p:nvSpPr>
        <p:spPr>
          <a:xfrm>
            <a:off x="7286612" y="1844283"/>
            <a:ext cx="4905388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Examine EOCD for entries on disk and</a:t>
            </a:r>
            <a:b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entries in directory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7B302AF-F948-EEA6-8D64-0E0224136AB8}"/>
              </a:ext>
            </a:extLst>
          </p:cNvPr>
          <p:cNvSpPr txBox="1">
            <a:spLocks/>
          </p:cNvSpPr>
          <p:nvPr/>
        </p:nvSpPr>
        <p:spPr>
          <a:xfrm>
            <a:off x="7286612" y="4787506"/>
            <a:ext cx="4905388" cy="54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Values must be equal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EF6B7BD-5E20-BA8C-0906-54748CBBB476}"/>
              </a:ext>
            </a:extLst>
          </p:cNvPr>
          <p:cNvSpPr/>
          <p:nvPr/>
        </p:nvSpPr>
        <p:spPr>
          <a:xfrm>
            <a:off x="3727997" y="3892135"/>
            <a:ext cx="754696" cy="63224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EB356C-932B-1EBD-CCB9-7012728BF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40" y="4652571"/>
            <a:ext cx="6430160" cy="20311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E7D158-C030-2CF0-E7CA-0C77A8F0697D}"/>
              </a:ext>
            </a:extLst>
          </p:cNvPr>
          <p:cNvSpPr/>
          <p:nvPr/>
        </p:nvSpPr>
        <p:spPr>
          <a:xfrm>
            <a:off x="4564663" y="5610280"/>
            <a:ext cx="493473" cy="41234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3FA32A-CD32-30C7-73E6-CFEBB5466139}"/>
              </a:ext>
            </a:extLst>
          </p:cNvPr>
          <p:cNvSpPr txBox="1">
            <a:spLocks/>
          </p:cNvSpPr>
          <p:nvPr/>
        </p:nvSpPr>
        <p:spPr>
          <a:xfrm>
            <a:off x="7286612" y="6008294"/>
            <a:ext cx="4905388" cy="54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Empirically stated:</a:t>
            </a:r>
            <a:b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1075 is the correct one</a:t>
            </a:r>
          </a:p>
        </p:txBody>
      </p:sp>
    </p:spTree>
    <p:extLst>
      <p:ext uri="{BB962C8B-B14F-4D97-AF65-F5344CB8AC3E}">
        <p14:creationId xmlns:p14="http://schemas.microsoft.com/office/powerpoint/2010/main" val="25947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1: Multi-Disk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B213F-2D00-5AA4-FBCC-E69DB7599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1" y="1247720"/>
            <a:ext cx="6721389" cy="25920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4CB413-3EB1-0EAB-CC44-80E3ACBC68F2}"/>
              </a:ext>
            </a:extLst>
          </p:cNvPr>
          <p:cNvSpPr txBox="1">
            <a:spLocks/>
          </p:cNvSpPr>
          <p:nvPr/>
        </p:nvSpPr>
        <p:spPr>
          <a:xfrm>
            <a:off x="7286612" y="1460940"/>
            <a:ext cx="4905388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EOCD fix summary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7B302AF-F948-EEA6-8D64-0E0224136AB8}"/>
              </a:ext>
            </a:extLst>
          </p:cNvPr>
          <p:cNvSpPr txBox="1">
            <a:spLocks/>
          </p:cNvSpPr>
          <p:nvPr/>
        </p:nvSpPr>
        <p:spPr>
          <a:xfrm>
            <a:off x="7466040" y="4349165"/>
            <a:ext cx="4905388" cy="1398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3 changed values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EF6B7BD-5E20-BA8C-0906-54748CBBB476}"/>
              </a:ext>
            </a:extLst>
          </p:cNvPr>
          <p:cNvSpPr/>
          <p:nvPr/>
        </p:nvSpPr>
        <p:spPr>
          <a:xfrm>
            <a:off x="3727997" y="3892135"/>
            <a:ext cx="754696" cy="63224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F71014-3ECE-BD26-71DD-5F94BEE75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40" y="4652571"/>
            <a:ext cx="6430160" cy="20311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428233-F08E-5C02-A991-BEB8AD29AABE}"/>
              </a:ext>
            </a:extLst>
          </p:cNvPr>
          <p:cNvSpPr/>
          <p:nvPr/>
        </p:nvSpPr>
        <p:spPr>
          <a:xfrm>
            <a:off x="4564663" y="5185458"/>
            <a:ext cx="586071" cy="63660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B59A00-CFB8-8720-962B-D5F723969904}"/>
              </a:ext>
            </a:extLst>
          </p:cNvPr>
          <p:cNvSpPr txBox="1">
            <a:spLocks/>
          </p:cNvSpPr>
          <p:nvPr/>
        </p:nvSpPr>
        <p:spPr>
          <a:xfrm>
            <a:off x="3643306" y="5216915"/>
            <a:ext cx="4905388" cy="2405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0000"/>
                </a:solidFill>
                <a:latin typeface="Sitka Text" panose="02000505000000020004" pitchFamily="2" charset="0"/>
              </a:rPr>
              <a:t>Set to 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D6AFC4-4C63-8D06-A48B-8CBFF70CD899}"/>
              </a:ext>
            </a:extLst>
          </p:cNvPr>
          <p:cNvSpPr txBox="1">
            <a:spLocks/>
          </p:cNvSpPr>
          <p:nvPr/>
        </p:nvSpPr>
        <p:spPr>
          <a:xfrm>
            <a:off x="3643306" y="5427642"/>
            <a:ext cx="4905388" cy="2405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0000"/>
                </a:solidFill>
                <a:latin typeface="Sitka Text" panose="02000505000000020004" pitchFamily="2" charset="0"/>
              </a:rPr>
              <a:t>Set to 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09CC62-D4F8-FF90-30EF-4467FC7312CE}"/>
              </a:ext>
            </a:extLst>
          </p:cNvPr>
          <p:cNvSpPr txBox="1">
            <a:spLocks/>
          </p:cNvSpPr>
          <p:nvPr/>
        </p:nvSpPr>
        <p:spPr>
          <a:xfrm>
            <a:off x="3643306" y="5624854"/>
            <a:ext cx="4905388" cy="2405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0000"/>
                </a:solidFill>
                <a:latin typeface="Sitka Text" panose="02000505000000020004" pitchFamily="2" charset="0"/>
              </a:rPr>
              <a:t>Set to 1075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98FBC541-7F5E-8186-9CB1-45479321828E}"/>
              </a:ext>
            </a:extLst>
          </p:cNvPr>
          <p:cNvCxnSpPr>
            <a:cxnSpLocks/>
          </p:cNvCxnSpPr>
          <p:nvPr/>
        </p:nvCxnSpPr>
        <p:spPr>
          <a:xfrm flipV="1">
            <a:off x="5105400" y="5751868"/>
            <a:ext cx="1569375" cy="167426"/>
          </a:xfrm>
          <a:prstGeom prst="bentConnector3">
            <a:avLst>
              <a:gd name="adj1" fmla="val 114566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6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 animBg="1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C0570-FE52-B7B2-BE93-2563CF6AD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59" y="1481193"/>
            <a:ext cx="9314286" cy="14761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F13D88-9017-554F-6ED2-0ECD7FD28731}"/>
              </a:ext>
            </a:extLst>
          </p:cNvPr>
          <p:cNvSpPr txBox="1">
            <a:spLocks/>
          </p:cNvSpPr>
          <p:nvPr/>
        </p:nvSpPr>
        <p:spPr>
          <a:xfrm>
            <a:off x="0" y="2749473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Expected another value at the beginning of the manifest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5308D8-772D-E41C-95B2-6B8DEF619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84" y="4276688"/>
            <a:ext cx="5784632" cy="11731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F51EBE6-08F2-D260-10D5-CE01C96868AC}"/>
              </a:ext>
            </a:extLst>
          </p:cNvPr>
          <p:cNvSpPr txBox="1">
            <a:spLocks/>
          </p:cNvSpPr>
          <p:nvPr/>
        </p:nvSpPr>
        <p:spPr>
          <a:xfrm>
            <a:off x="0" y="5243380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</a:t>
            </a:r>
            <a:r>
              <a:rPr lang="ru-RU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00</a:t>
            </a:r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80000</a:t>
            </a:r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 is present</a:t>
            </a:r>
          </a:p>
        </p:txBody>
      </p:sp>
    </p:spTree>
    <p:extLst>
      <p:ext uri="{BB962C8B-B14F-4D97-AF65-F5344CB8AC3E}">
        <p14:creationId xmlns:p14="http://schemas.microsoft.com/office/powerpoint/2010/main" val="11297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21EA7C-CCA0-1F1F-F155-1A18FC832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886" y="3628985"/>
            <a:ext cx="7818221" cy="9408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F7225C6-5674-AD7E-64F8-3044575FA847}"/>
              </a:ext>
            </a:extLst>
          </p:cNvPr>
          <p:cNvSpPr txBox="1">
            <a:spLocks/>
          </p:cNvSpPr>
          <p:nvPr/>
        </p:nvSpPr>
        <p:spPr>
          <a:xfrm>
            <a:off x="0" y="4330700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chemeClr val="bg1"/>
                </a:solidFill>
                <a:latin typeface="Sitka Text" panose="02000505000000020004" pitchFamily="2" charset="0"/>
              </a:rPr>
              <a:t>apktool</a:t>
            </a:r>
            <a:r>
              <a:rPr lang="en-US" sz="2800" dirty="0">
                <a:solidFill>
                  <a:schemeClr val="bg1"/>
                </a:solidFill>
                <a:latin typeface="Sitka Text" panose="02000505000000020004" pitchFamily="2" charset="0"/>
              </a:rPr>
              <a:t> source code constants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B8A704-B789-AFC7-C8BF-C663D5F9003C}"/>
              </a:ext>
            </a:extLst>
          </p:cNvPr>
          <p:cNvSpPr txBox="1">
            <a:spLocks/>
          </p:cNvSpPr>
          <p:nvPr/>
        </p:nvSpPr>
        <p:spPr>
          <a:xfrm>
            <a:off x="-4" y="2035055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Two values possible at the beginning of Manifest?</a:t>
            </a:r>
          </a:p>
        </p:txBody>
      </p:sp>
    </p:spTree>
    <p:extLst>
      <p:ext uri="{BB962C8B-B14F-4D97-AF65-F5344CB8AC3E}">
        <p14:creationId xmlns:p14="http://schemas.microsoft.com/office/powerpoint/2010/main" val="37347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695CEA-D323-3D6C-1B8B-7B96DAAC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16" y="1186870"/>
            <a:ext cx="8125959" cy="2248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20801A-4883-95A0-B227-0989C94A3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705" y="3612727"/>
            <a:ext cx="10688812" cy="250274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3977F3-6293-D375-8445-E2206F1B397C}"/>
              </a:ext>
            </a:extLst>
          </p:cNvPr>
          <p:cNvCxnSpPr/>
          <p:nvPr/>
        </p:nvCxnSpPr>
        <p:spPr>
          <a:xfrm>
            <a:off x="3708400" y="3937000"/>
            <a:ext cx="624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92B8A78F-F215-5281-3C25-A779B42950DB}"/>
              </a:ext>
            </a:extLst>
          </p:cNvPr>
          <p:cNvSpPr txBox="1">
            <a:spLocks/>
          </p:cNvSpPr>
          <p:nvPr/>
        </p:nvSpPr>
        <p:spPr>
          <a:xfrm>
            <a:off x="0" y="5955611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0x0</a:t>
            </a:r>
            <a:r>
              <a:rPr lang="ru-RU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00</a:t>
            </a:r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8000</a:t>
            </a:r>
            <a:r>
              <a:rPr lang="ru-RU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 is the correct value to be present</a:t>
            </a:r>
          </a:p>
        </p:txBody>
      </p:sp>
    </p:spTree>
    <p:extLst>
      <p:ext uri="{BB962C8B-B14F-4D97-AF65-F5344CB8AC3E}">
        <p14:creationId xmlns:p14="http://schemas.microsoft.com/office/powerpoint/2010/main" val="103508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E9D37-5B3D-344E-50F5-36A195D87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0" y="3657599"/>
            <a:ext cx="11424180" cy="18828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9AF683-808D-25D4-47E9-8B11F6D5BEA2}"/>
              </a:ext>
            </a:extLst>
          </p:cNvPr>
          <p:cNvSpPr txBox="1">
            <a:spLocks/>
          </p:cNvSpPr>
          <p:nvPr/>
        </p:nvSpPr>
        <p:spPr>
          <a:xfrm>
            <a:off x="0" y="1999148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Magic value fixed, but another exception is thrown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AE033A-6630-27E0-7053-A15D4E835B53}"/>
              </a:ext>
            </a:extLst>
          </p:cNvPr>
          <p:cNvSpPr txBox="1">
            <a:spLocks/>
          </p:cNvSpPr>
          <p:nvPr/>
        </p:nvSpPr>
        <p:spPr>
          <a:xfrm>
            <a:off x="0" y="5283200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Sitka Text" panose="02000505000000020004" pitchFamily="2" charset="0"/>
              </a:rPr>
              <a:t>Unexpected start of the string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3977F3-6293-D375-8445-E2206F1B397C}"/>
              </a:ext>
            </a:extLst>
          </p:cNvPr>
          <p:cNvCxnSpPr/>
          <p:nvPr/>
        </p:nvCxnSpPr>
        <p:spPr>
          <a:xfrm>
            <a:off x="4470400" y="4752340"/>
            <a:ext cx="148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6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9AF683-808D-25D4-47E9-8B11F6D5BEA2}"/>
              </a:ext>
            </a:extLst>
          </p:cNvPr>
          <p:cNvSpPr txBox="1">
            <a:spLocks/>
          </p:cNvSpPr>
          <p:nvPr/>
        </p:nvSpPr>
        <p:spPr>
          <a:xfrm>
            <a:off x="0" y="4916717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The array where exception occurs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D72A2-754F-C098-513F-90EF1AABC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6" y="1506557"/>
            <a:ext cx="11446908" cy="341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1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5343E-C5C6-7530-EA71-413FD4240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63" y="1216934"/>
            <a:ext cx="5982874" cy="46476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FDCA0-50AE-64DC-4CD6-F61E3B494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63" y="1216934"/>
            <a:ext cx="5982874" cy="46476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FDCB79-DC29-8195-2CF2-0754C9A0C1D5}"/>
              </a:ext>
            </a:extLst>
          </p:cNvPr>
          <p:cNvSpPr txBox="1">
            <a:spLocks/>
          </p:cNvSpPr>
          <p:nvPr/>
        </p:nvSpPr>
        <p:spPr>
          <a:xfrm>
            <a:off x="0" y="5801322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Wrong data interpretation for the last offset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C47191-1087-4F8F-D6EC-B2EF6BA559A2}"/>
              </a:ext>
            </a:extLst>
          </p:cNvPr>
          <p:cNvSpPr txBox="1">
            <a:spLocks/>
          </p:cNvSpPr>
          <p:nvPr/>
        </p:nvSpPr>
        <p:spPr>
          <a:xfrm>
            <a:off x="9389652" y="2558006"/>
            <a:ext cx="2500132" cy="15047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  <a:t>  </a:t>
            </a:r>
            <a:r>
              <a:rPr lang="en-US" sz="23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scStringCount</a:t>
            </a:r>
            <a:r>
              <a:rPr lang="en-US" sz="23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  <a:t>must be decreased by 1</a:t>
            </a:r>
          </a:p>
        </p:txBody>
      </p:sp>
    </p:spTree>
    <p:extLst>
      <p:ext uri="{BB962C8B-B14F-4D97-AF65-F5344CB8AC3E}">
        <p14:creationId xmlns:p14="http://schemas.microsoft.com/office/powerpoint/2010/main" val="385336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Agenda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9A3C9D-1CFF-B626-5304-00D3FD7085A4}"/>
              </a:ext>
            </a:extLst>
          </p:cNvPr>
          <p:cNvSpPr txBox="1">
            <a:spLocks/>
          </p:cNvSpPr>
          <p:nvPr/>
        </p:nvSpPr>
        <p:spPr>
          <a:xfrm>
            <a:off x="228600" y="1131099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1. Voice-phishing in South Korea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50D49-5C9B-D618-1401-660FC2FAD735}"/>
              </a:ext>
            </a:extLst>
          </p:cNvPr>
          <p:cNvSpPr txBox="1">
            <a:spLocks/>
          </p:cNvSpPr>
          <p:nvPr/>
        </p:nvSpPr>
        <p:spPr>
          <a:xfrm>
            <a:off x="228600" y="1959814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2. </a:t>
            </a:r>
            <a:r>
              <a:rPr lang="en-US" sz="3600" dirty="0" err="1">
                <a:solidFill>
                  <a:schemeClr val="bg1"/>
                </a:solidFill>
                <a:latin typeface="Sitka Text" panose="02000505000000020004" pitchFamily="2" charset="0"/>
              </a:rPr>
              <a:t>FakeCalls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 malware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A0DFEC-8F14-7C38-2A53-16E74A81DB15}"/>
              </a:ext>
            </a:extLst>
          </p:cNvPr>
          <p:cNvSpPr txBox="1">
            <a:spLocks/>
          </p:cNvSpPr>
          <p:nvPr/>
        </p:nvSpPr>
        <p:spPr>
          <a:xfrm>
            <a:off x="228600" y="2788529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3. Evasion techniques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06F755-1284-160F-066E-6C5F29B6E3F8}"/>
              </a:ext>
            </a:extLst>
          </p:cNvPr>
          <p:cNvSpPr txBox="1">
            <a:spLocks/>
          </p:cNvSpPr>
          <p:nvPr/>
        </p:nvSpPr>
        <p:spPr>
          <a:xfrm>
            <a:off x="228600" y="3617244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4. Functionality cherry-picks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72A1DE-3445-61D9-A568-B0D09E8DA850}"/>
              </a:ext>
            </a:extLst>
          </p:cNvPr>
          <p:cNvSpPr txBox="1">
            <a:spLocks/>
          </p:cNvSpPr>
          <p:nvPr/>
        </p:nvSpPr>
        <p:spPr>
          <a:xfrm>
            <a:off x="228600" y="4445959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97933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4EC0D-2F9E-BAD7-AA6A-CE0368C9D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995" y="1143000"/>
            <a:ext cx="6658009" cy="55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55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29AEC-4D8C-B8CD-3582-3836E3C48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36" y="2523067"/>
            <a:ext cx="11300528" cy="16445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5A6D49-33C0-33C4-81A9-E1E7D7FAA076}"/>
              </a:ext>
            </a:extLst>
          </p:cNvPr>
          <p:cNvSpPr txBox="1">
            <a:spLocks/>
          </p:cNvSpPr>
          <p:nvPr/>
        </p:nvSpPr>
        <p:spPr>
          <a:xfrm>
            <a:off x="0" y="3996267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Sitka Text" panose="02000505000000020004" pitchFamily="2" charset="0"/>
              </a:rPr>
              <a:t>Negative array size exception</a:t>
            </a:r>
          </a:p>
        </p:txBody>
      </p:sp>
    </p:spTree>
    <p:extLst>
      <p:ext uri="{BB962C8B-B14F-4D97-AF65-F5344CB8AC3E}">
        <p14:creationId xmlns:p14="http://schemas.microsoft.com/office/powerpoint/2010/main" val="232755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E16EB0-4061-BED6-F156-7E689AAC1EB7}"/>
              </a:ext>
            </a:extLst>
          </p:cNvPr>
          <p:cNvSpPr txBox="1">
            <a:spLocks/>
          </p:cNvSpPr>
          <p:nvPr/>
        </p:nvSpPr>
        <p:spPr>
          <a:xfrm>
            <a:off x="0" y="5745142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 err="1">
                <a:solidFill>
                  <a:schemeClr val="bg1"/>
                </a:solidFill>
                <a:latin typeface="Sitka Text" panose="02000505000000020004" pitchFamily="2" charset="0"/>
              </a:rPr>
              <a:t>apktool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 source code: size of allocated array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D2A9B-0C0D-3B80-58A8-054B27EF0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274" y="1127085"/>
            <a:ext cx="7559451" cy="482412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FEE17C-5189-05D0-68F1-783BF285A16D}"/>
              </a:ext>
            </a:extLst>
          </p:cNvPr>
          <p:cNvCxnSpPr/>
          <p:nvPr/>
        </p:nvCxnSpPr>
        <p:spPr>
          <a:xfrm flipH="1">
            <a:off x="5826370" y="5263662"/>
            <a:ext cx="155916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2ED2EC7-269E-C82A-CCC8-7D268F84A1A9}"/>
              </a:ext>
            </a:extLst>
          </p:cNvPr>
          <p:cNvSpPr txBox="1">
            <a:spLocks/>
          </p:cNvSpPr>
          <p:nvPr/>
        </p:nvSpPr>
        <p:spPr>
          <a:xfrm>
            <a:off x="7362093" y="5001286"/>
            <a:ext cx="3470031" cy="407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dirty="0">
                <a:solidFill>
                  <a:srgbClr val="FF0000"/>
                </a:solidFill>
                <a:latin typeface="Sitka Text" panose="02000505000000020004" pitchFamily="2" charset="0"/>
              </a:rPr>
              <a:t>exception occurs here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F6D0DD5-3B03-32B6-5A2D-34401DB7B488}"/>
              </a:ext>
            </a:extLst>
          </p:cNvPr>
          <p:cNvCxnSpPr/>
          <p:nvPr/>
        </p:nvCxnSpPr>
        <p:spPr>
          <a:xfrm flipH="1">
            <a:off x="6028108" y="3058187"/>
            <a:ext cx="155916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521B2D7-DE99-83B5-F989-6E91797BBA6D}"/>
              </a:ext>
            </a:extLst>
          </p:cNvPr>
          <p:cNvSpPr txBox="1">
            <a:spLocks/>
          </p:cNvSpPr>
          <p:nvPr/>
        </p:nvSpPr>
        <p:spPr>
          <a:xfrm>
            <a:off x="7563831" y="2795811"/>
            <a:ext cx="3470031" cy="407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dirty="0">
                <a:solidFill>
                  <a:srgbClr val="FF0000"/>
                </a:solidFill>
                <a:latin typeface="Sitka Text" panose="02000505000000020004" pitchFamily="2" charset="0"/>
              </a:rPr>
              <a:t>read from the structure</a:t>
            </a:r>
          </a:p>
        </p:txBody>
      </p:sp>
    </p:spTree>
    <p:extLst>
      <p:ext uri="{BB962C8B-B14F-4D97-AF65-F5344CB8AC3E}">
        <p14:creationId xmlns:p14="http://schemas.microsoft.com/office/powerpoint/2010/main" val="22490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FE0F0A-F352-3E89-2652-958AD8471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8" y="1250973"/>
            <a:ext cx="7204886" cy="52958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, p.3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A80F247-FDD9-50A3-7A61-8CDDC1B99ADB}"/>
              </a:ext>
            </a:extLst>
          </p:cNvPr>
          <p:cNvSpPr txBox="1">
            <a:spLocks/>
          </p:cNvSpPr>
          <p:nvPr/>
        </p:nvSpPr>
        <p:spPr>
          <a:xfrm>
            <a:off x="7607450" y="2342521"/>
            <a:ext cx="4905388" cy="50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  <a:cs typeface="Courier New" panose="02070309020205020404" pitchFamily="49" charset="0"/>
              </a:rPr>
              <a:t>  </a:t>
            </a:r>
            <a:r>
              <a:rPr lang="en-US" sz="23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scStyleCount</a:t>
            </a:r>
            <a:r>
              <a:rPr lang="en-US" sz="23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== 0</a:t>
            </a:r>
            <a:endParaRPr lang="en-US" sz="23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AB249-5861-1164-A161-41487400C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8" y="1250973"/>
            <a:ext cx="7204886" cy="52959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E2853C4-5912-EB1C-714D-1C907B1440E5}"/>
              </a:ext>
            </a:extLst>
          </p:cNvPr>
          <p:cNvSpPr txBox="1">
            <a:spLocks/>
          </p:cNvSpPr>
          <p:nvPr/>
        </p:nvSpPr>
        <p:spPr>
          <a:xfrm>
            <a:off x="7607450" y="1842244"/>
            <a:ext cx="4905388" cy="50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No styles present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E8335E-121B-C2FD-7E39-CE3AC70DC7C9}"/>
              </a:ext>
            </a:extLst>
          </p:cNvPr>
          <p:cNvSpPr txBox="1">
            <a:spLocks/>
          </p:cNvSpPr>
          <p:nvPr/>
        </p:nvSpPr>
        <p:spPr>
          <a:xfrm>
            <a:off x="7607450" y="3398646"/>
            <a:ext cx="4905388" cy="50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Why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358169-7D80-AB71-1088-086872E53ED3}"/>
              </a:ext>
            </a:extLst>
          </p:cNvPr>
          <p:cNvSpPr txBox="1">
            <a:spLocks/>
          </p:cNvSpPr>
          <p:nvPr/>
        </p:nvSpPr>
        <p:spPr>
          <a:xfrm>
            <a:off x="7607450" y="3898923"/>
            <a:ext cx="4905388" cy="50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  <a:cs typeface="Courier New" panose="02070309020205020404" pitchFamily="49" charset="0"/>
              </a:rPr>
              <a:t>  </a:t>
            </a:r>
            <a:r>
              <a:rPr lang="en-US" sz="23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scStylePoolOffset</a:t>
            </a:r>
            <a:r>
              <a:rPr lang="en-US" sz="23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!= 0 ?</a:t>
            </a:r>
            <a:endParaRPr lang="en-US" sz="23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F9D64D-4A58-F1C6-D18B-93371CCFC69C}"/>
              </a:ext>
            </a:extLst>
          </p:cNvPr>
          <p:cNvSpPr txBox="1">
            <a:spLocks/>
          </p:cNvSpPr>
          <p:nvPr/>
        </p:nvSpPr>
        <p:spPr>
          <a:xfrm>
            <a:off x="7607450" y="5041923"/>
            <a:ext cx="4905388" cy="50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Set it to 0 as well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5FA3DE-344A-9CA8-052D-04C18B3D9750}"/>
              </a:ext>
            </a:extLst>
          </p:cNvPr>
          <p:cNvSpPr/>
          <p:nvPr/>
        </p:nvSpPr>
        <p:spPr>
          <a:xfrm>
            <a:off x="11485851" y="1855952"/>
            <a:ext cx="417291" cy="4172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B405B2-6DC3-BB61-4BFD-8883BF9025B0}"/>
              </a:ext>
            </a:extLst>
          </p:cNvPr>
          <p:cNvSpPr/>
          <p:nvPr/>
        </p:nvSpPr>
        <p:spPr>
          <a:xfrm>
            <a:off x="370921" y="5528362"/>
            <a:ext cx="319338" cy="31933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147F75-F8DA-675A-59D3-A162B26852A3}"/>
              </a:ext>
            </a:extLst>
          </p:cNvPr>
          <p:cNvSpPr/>
          <p:nvPr/>
        </p:nvSpPr>
        <p:spPr>
          <a:xfrm>
            <a:off x="11485850" y="3485521"/>
            <a:ext cx="417291" cy="4172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Engravers MT" panose="02090707080505020304" pitchFamily="18" charset="0"/>
              </a:rPr>
              <a:t>2</a:t>
            </a:r>
            <a:endParaRPr lang="en-US" sz="2000" b="1" dirty="0">
              <a:latin typeface="Engravers MT" panose="020907070805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5C1D63-C3D0-7551-5B34-098305E13DB0}"/>
              </a:ext>
            </a:extLst>
          </p:cNvPr>
          <p:cNvSpPr/>
          <p:nvPr/>
        </p:nvSpPr>
        <p:spPr>
          <a:xfrm>
            <a:off x="369520" y="6227534"/>
            <a:ext cx="319338" cy="31933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Engravers MT" panose="02090707080505020304" pitchFamily="18" charset="0"/>
              </a:rPr>
              <a:t>2</a:t>
            </a:r>
            <a:endParaRPr lang="en-US" sz="2000" b="1" dirty="0">
              <a:latin typeface="Engravers MT" panose="0209070708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6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6" grpId="0"/>
      <p:bldP spid="7" grpId="0"/>
      <p:bldP spid="8" grpId="0"/>
      <p:bldP spid="10" grpId="0" animBg="1"/>
      <p:bldP spid="11" grpId="0" animBg="1"/>
      <p:bldP spid="1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200" dirty="0">
                <a:solidFill>
                  <a:schemeClr val="bg1"/>
                </a:solidFill>
                <a:latin typeface="Sitka Text" panose="02000505000000020004" pitchFamily="2" charset="0"/>
              </a:rPr>
              <a:t>Evasion 2: </a:t>
            </a:r>
            <a:r>
              <a:rPr lang="en-US" sz="6200" dirty="0" err="1">
                <a:solidFill>
                  <a:schemeClr val="bg1"/>
                </a:solidFill>
                <a:latin typeface="Sitka Text" panose="02000505000000020004" pitchFamily="2" charset="0"/>
              </a:rPr>
              <a:t>AndroidManifest</a:t>
            </a:r>
            <a:endParaRPr lang="en-US" sz="62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98FFD-AA09-98E4-B746-BC43E10B7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8" y="1143000"/>
            <a:ext cx="5449060" cy="11050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5D9F12-6ED9-7825-D2AB-A34F8E0BBF36}"/>
              </a:ext>
            </a:extLst>
          </p:cNvPr>
          <p:cNvSpPr txBox="1">
            <a:spLocks/>
          </p:cNvSpPr>
          <p:nvPr/>
        </p:nvSpPr>
        <p:spPr>
          <a:xfrm>
            <a:off x="6157924" y="1247500"/>
            <a:ext cx="4905388" cy="50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Set magic number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D88A77-C043-E350-0570-1CE62C1DC918}"/>
              </a:ext>
            </a:extLst>
          </p:cNvPr>
          <p:cNvSpPr txBox="1">
            <a:spLocks/>
          </p:cNvSpPr>
          <p:nvPr/>
        </p:nvSpPr>
        <p:spPr>
          <a:xfrm>
            <a:off x="6157924" y="3229337"/>
            <a:ext cx="6161981" cy="783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Change certain values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52038F-71B9-2716-DFB4-454601025B2F}"/>
              </a:ext>
            </a:extLst>
          </p:cNvPr>
          <p:cNvSpPr txBox="1">
            <a:spLocks/>
          </p:cNvSpPr>
          <p:nvPr/>
        </p:nvSpPr>
        <p:spPr>
          <a:xfrm>
            <a:off x="6157924" y="1747777"/>
            <a:ext cx="4905388" cy="50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  <a:t>  Must be </a:t>
            </a:r>
            <a:r>
              <a:rPr lang="en-US" sz="23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0x80003</a:t>
            </a:r>
            <a:endParaRPr lang="en-US" sz="23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EA3BB-4121-B47A-4236-6440D44FEE41}"/>
              </a:ext>
            </a:extLst>
          </p:cNvPr>
          <p:cNvSpPr/>
          <p:nvPr/>
        </p:nvSpPr>
        <p:spPr>
          <a:xfrm>
            <a:off x="1093963" y="1539871"/>
            <a:ext cx="931606" cy="21948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A80F247-FDD9-50A3-7A61-8CDDC1B99ADB}"/>
              </a:ext>
            </a:extLst>
          </p:cNvPr>
          <p:cNvSpPr txBox="1">
            <a:spLocks/>
          </p:cNvSpPr>
          <p:nvPr/>
        </p:nvSpPr>
        <p:spPr>
          <a:xfrm>
            <a:off x="6157924" y="4054689"/>
            <a:ext cx="4905388" cy="50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  <a:cs typeface="Courier New" panose="02070309020205020404" pitchFamily="49" charset="0"/>
              </a:rPr>
              <a:t>  </a:t>
            </a:r>
            <a:r>
              <a:rPr lang="en-US" sz="23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scStringCount</a:t>
            </a:r>
            <a:endParaRPr lang="en-US" sz="23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A62A623-2D28-B48A-0B52-A40D44192A92}"/>
              </a:ext>
            </a:extLst>
          </p:cNvPr>
          <p:cNvSpPr txBox="1">
            <a:spLocks/>
          </p:cNvSpPr>
          <p:nvPr/>
        </p:nvSpPr>
        <p:spPr>
          <a:xfrm>
            <a:off x="6157924" y="4596938"/>
            <a:ext cx="4905388" cy="500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  <a:cs typeface="Courier New" panose="02070309020205020404" pitchFamily="49" charset="0"/>
              </a:rPr>
              <a:t>  </a:t>
            </a:r>
            <a:r>
              <a:rPr lang="en-US" sz="23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scStylePoolOffset</a:t>
            </a:r>
            <a:endParaRPr lang="en-US" sz="23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FC2FB-099D-BE8D-D698-265D3EBE8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18" y="2566074"/>
            <a:ext cx="5401028" cy="397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3: Files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4CA8E-806B-CFCC-5D88-BAD38A5C7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382" y="1363486"/>
            <a:ext cx="9195234" cy="4673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50220B-96BF-0690-3395-3224219F3669}"/>
              </a:ext>
            </a:extLst>
          </p:cNvPr>
          <p:cNvSpPr txBox="1">
            <a:spLocks/>
          </p:cNvSpPr>
          <p:nvPr/>
        </p:nvSpPr>
        <p:spPr>
          <a:xfrm>
            <a:off x="343382" y="6036829"/>
            <a:ext cx="11505235" cy="643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Files with paths of more than </a:t>
            </a:r>
            <a:r>
              <a:rPr lang="ru-RU" sz="3200" dirty="0">
                <a:solidFill>
                  <a:schemeClr val="bg1"/>
                </a:solidFill>
                <a:latin typeface="Sitka Text" panose="02000505000000020004" pitchFamily="2" charset="0"/>
              </a:rPr>
              <a:t>260</a:t>
            </a:r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 characters</a:t>
            </a:r>
          </a:p>
        </p:txBody>
      </p:sp>
    </p:spTree>
    <p:extLst>
      <p:ext uri="{BB962C8B-B14F-4D97-AF65-F5344CB8AC3E}">
        <p14:creationId xmlns:p14="http://schemas.microsoft.com/office/powerpoint/2010/main" val="3268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3: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4548A-9323-40DA-BF69-DB4A6DDFF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8" y="1428471"/>
            <a:ext cx="10840963" cy="40010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E012D0-4316-7C5D-96CE-DEEF6F0A3AC8}"/>
              </a:ext>
            </a:extLst>
          </p:cNvPr>
          <p:cNvSpPr txBox="1">
            <a:spLocks/>
          </p:cNvSpPr>
          <p:nvPr/>
        </p:nvSpPr>
        <p:spPr>
          <a:xfrm>
            <a:off x="343381" y="5429529"/>
            <a:ext cx="11505235" cy="643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Files with paths of more than </a:t>
            </a:r>
            <a:r>
              <a:rPr lang="ru-RU" sz="3200" dirty="0">
                <a:solidFill>
                  <a:schemeClr val="bg1"/>
                </a:solidFill>
                <a:latin typeface="Sitka Text" panose="02000505000000020004" pitchFamily="2" charset="0"/>
              </a:rPr>
              <a:t>260</a:t>
            </a:r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 characters</a:t>
            </a:r>
          </a:p>
        </p:txBody>
      </p:sp>
    </p:spTree>
    <p:extLst>
      <p:ext uri="{BB962C8B-B14F-4D97-AF65-F5344CB8AC3E}">
        <p14:creationId xmlns:p14="http://schemas.microsoft.com/office/powerpoint/2010/main" val="2745806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3: Files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012D0-4316-7C5D-96CE-DEEF6F0A3AC8}"/>
              </a:ext>
            </a:extLst>
          </p:cNvPr>
          <p:cNvSpPr txBox="1">
            <a:spLocks/>
          </p:cNvSpPr>
          <p:nvPr/>
        </p:nvSpPr>
        <p:spPr>
          <a:xfrm>
            <a:off x="343380" y="5071342"/>
            <a:ext cx="11505235" cy="643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APK payload inside is stored via a shorter (normal) path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C64BA-DEC7-7E5E-0E55-D167E50B6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90" y="1907044"/>
            <a:ext cx="11848616" cy="304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98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 3: Files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012D0-4316-7C5D-96CE-DEEF6F0A3AC8}"/>
              </a:ext>
            </a:extLst>
          </p:cNvPr>
          <p:cNvSpPr txBox="1">
            <a:spLocks/>
          </p:cNvSpPr>
          <p:nvPr/>
        </p:nvSpPr>
        <p:spPr>
          <a:xfrm>
            <a:off x="343383" y="6214342"/>
            <a:ext cx="11505235" cy="643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No references for long paths found: delete the files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916FFD-98D4-F4B8-1658-E72C29629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149" y="1137764"/>
            <a:ext cx="9353702" cy="52509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3C0284-CBE7-355A-6095-9D036835D016}"/>
              </a:ext>
            </a:extLst>
          </p:cNvPr>
          <p:cNvSpPr/>
          <p:nvPr/>
        </p:nvSpPr>
        <p:spPr>
          <a:xfrm>
            <a:off x="4329532" y="2712178"/>
            <a:ext cx="1485113" cy="1951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0D711C-4F85-AB30-D600-D06075A1CDE7}"/>
              </a:ext>
            </a:extLst>
          </p:cNvPr>
          <p:cNvSpPr/>
          <p:nvPr/>
        </p:nvSpPr>
        <p:spPr>
          <a:xfrm>
            <a:off x="2477286" y="3861040"/>
            <a:ext cx="8378283" cy="10509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B7914C-9DA4-4B2A-7A37-F90FF899FF7E}"/>
              </a:ext>
            </a:extLst>
          </p:cNvPr>
          <p:cNvSpPr/>
          <p:nvPr/>
        </p:nvSpPr>
        <p:spPr>
          <a:xfrm>
            <a:off x="7901354" y="5556738"/>
            <a:ext cx="2133600" cy="6576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D0DB9E4-EF07-1E3A-DB89-F98D2BB534BD}"/>
              </a:ext>
            </a:extLst>
          </p:cNvPr>
          <p:cNvSpPr/>
          <p:nvPr/>
        </p:nvSpPr>
        <p:spPr>
          <a:xfrm>
            <a:off x="4694740" y="3046429"/>
            <a:ext cx="754696" cy="63224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230F69F-C49D-50B2-39B7-54301EC20497}"/>
              </a:ext>
            </a:extLst>
          </p:cNvPr>
          <p:cNvSpPr/>
          <p:nvPr/>
        </p:nvSpPr>
        <p:spPr>
          <a:xfrm>
            <a:off x="8883883" y="5005623"/>
            <a:ext cx="754696" cy="474429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7567F3-EF25-4E4D-3790-10B9C899A674}"/>
              </a:ext>
            </a:extLst>
          </p:cNvPr>
          <p:cNvSpPr/>
          <p:nvPr/>
        </p:nvSpPr>
        <p:spPr>
          <a:xfrm>
            <a:off x="4875677" y="2205249"/>
            <a:ext cx="392822" cy="3928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7DEDF-EEA1-196A-7564-9DEFEC819664}"/>
              </a:ext>
            </a:extLst>
          </p:cNvPr>
          <p:cNvSpPr/>
          <p:nvPr/>
        </p:nvSpPr>
        <p:spPr>
          <a:xfrm>
            <a:off x="11060545" y="4190093"/>
            <a:ext cx="392822" cy="3928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9EE284-F230-231B-7503-469E46A13BF1}"/>
              </a:ext>
            </a:extLst>
          </p:cNvPr>
          <p:cNvSpPr/>
          <p:nvPr/>
        </p:nvSpPr>
        <p:spPr>
          <a:xfrm>
            <a:off x="10148796" y="5720236"/>
            <a:ext cx="392822" cy="3928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Engravers MT" panose="02090707080505020304" pitchFamily="18" charset="0"/>
              </a:rPr>
              <a:t>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D29D33-F7FC-5B89-7A3B-B87A738DA120}"/>
              </a:ext>
            </a:extLst>
          </p:cNvPr>
          <p:cNvSpPr txBox="1">
            <a:spLocks/>
          </p:cNvSpPr>
          <p:nvPr/>
        </p:nvSpPr>
        <p:spPr>
          <a:xfrm>
            <a:off x="6848968" y="2620433"/>
            <a:ext cx="4633457" cy="4389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FF0000"/>
                </a:solidFill>
                <a:latin typeface="Sitka Text" panose="02000505000000020004" pitchFamily="2" charset="0"/>
              </a:rPr>
              <a:t>AssetManager</a:t>
            </a:r>
            <a:r>
              <a:rPr lang="en-US" sz="3200" dirty="0">
                <a:solidFill>
                  <a:srgbClr val="FF0000"/>
                </a:solidFill>
                <a:latin typeface="Sitka Text" panose="02000505000000020004" pitchFamily="2" charset="0"/>
              </a:rPr>
              <a:t>-&gt;Open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A58358-830F-4AB3-1567-9E32BF546280}"/>
              </a:ext>
            </a:extLst>
          </p:cNvPr>
          <p:cNvCxnSpPr/>
          <p:nvPr/>
        </p:nvCxnSpPr>
        <p:spPr>
          <a:xfrm flipH="1">
            <a:off x="5932770" y="2817052"/>
            <a:ext cx="92792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3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3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DB3596-4A19-240F-084A-1B15B59D21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Evasions mitigated</a:t>
            </a:r>
          </a:p>
        </p:txBody>
      </p:sp>
      <p:pic>
        <p:nvPicPr>
          <p:cNvPr id="3076" name="Picture 4" descr="https://www.meme-arsenal.com/memes/c2c516b115cae424066b2fba3d9498b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1143000"/>
            <a:ext cx="8260079" cy="55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7500"/>
            <a:ext cx="12192000" cy="1143000"/>
          </a:xfrm>
        </p:spPr>
        <p:txBody>
          <a:bodyPr>
            <a:noAutofit/>
          </a:bodyPr>
          <a:lstStyle/>
          <a:p>
            <a:r>
              <a:rPr lang="en-US" sz="5600" dirty="0">
                <a:solidFill>
                  <a:schemeClr val="bg1"/>
                </a:solidFill>
                <a:latin typeface="Sitka Text" panose="02000505000000020004" pitchFamily="2" charset="0"/>
              </a:rPr>
              <a:t>Voice-phishing in South Korea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202B1-D8F7-C15D-2FFA-A52B80A0DD96}"/>
              </a:ext>
            </a:extLst>
          </p:cNvPr>
          <p:cNvSpPr/>
          <p:nvPr/>
        </p:nvSpPr>
        <p:spPr>
          <a:xfrm>
            <a:off x="5345466" y="1088021"/>
            <a:ext cx="1334023" cy="12370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500" dirty="0">
                <a:latin typeface="Sitka Text" panose="02000505000000020004" pitchFamily="2" charset="0"/>
              </a:rPr>
              <a:t>1</a:t>
            </a:r>
            <a:r>
              <a:rPr lang="en-US" sz="5600" dirty="0">
                <a:latin typeface="Sitka Text" panose="02000505000000020004" pitchFamily="2" charset="0"/>
              </a:rPr>
              <a:t>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16FFC-709D-8D90-6C5D-DDA74660F054}"/>
              </a:ext>
            </a:extLst>
          </p:cNvPr>
          <p:cNvSpPr/>
          <p:nvPr/>
        </p:nvSpPr>
        <p:spPr>
          <a:xfrm>
            <a:off x="5463251" y="1238492"/>
            <a:ext cx="1088020" cy="1143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49881C-6B18-6594-6BE3-A9BA5435AF76}"/>
              </a:ext>
            </a:extLst>
          </p:cNvPr>
          <p:cNvCxnSpPr/>
          <p:nvPr/>
        </p:nvCxnSpPr>
        <p:spPr>
          <a:xfrm>
            <a:off x="0" y="304414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B9A1F7-C545-1E6F-9BEF-14E4ED7014F1}"/>
              </a:ext>
            </a:extLst>
          </p:cNvPr>
          <p:cNvCxnSpPr/>
          <p:nvPr/>
        </p:nvCxnSpPr>
        <p:spPr>
          <a:xfrm>
            <a:off x="0" y="400050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364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DB3596-4A19-240F-084A-1B15B59D21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Evasions mitigated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9B04B-4890-6933-F0D2-293F76454070}"/>
              </a:ext>
            </a:extLst>
          </p:cNvPr>
          <p:cNvSpPr txBox="1">
            <a:spLocks/>
          </p:cNvSpPr>
          <p:nvPr/>
        </p:nvSpPr>
        <p:spPr>
          <a:xfrm>
            <a:off x="0" y="5812897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Sample successfully loaded in JEB Pro</a:t>
            </a:r>
          </a:p>
        </p:txBody>
      </p:sp>
      <p:pic>
        <p:nvPicPr>
          <p:cNvPr id="4" name="Picture 3" descr="https://upload.wikimedia.org/wikipedia/commons/thumb/b/bd/Checkmark_green.svg/1180px-Checkmark_green.svg.png">
            <a:extLst>
              <a:ext uri="{FF2B5EF4-FFF2-40B4-BE49-F238E27FC236}">
                <a16:creationId xmlns:a16="http://schemas.microsoft.com/office/drawing/2014/main" id="{DB6562B9-12EF-606C-EA83-6D7C3B02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118" y="6043376"/>
            <a:ext cx="938702" cy="8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EA0C4-ED6F-0359-074D-F222CB11C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18" y="1081606"/>
            <a:ext cx="7445163" cy="48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7500"/>
            <a:ext cx="12192000" cy="1143000"/>
          </a:xfrm>
        </p:spPr>
        <p:txBody>
          <a:bodyPr>
            <a:noAutofit/>
          </a:bodyPr>
          <a:lstStyle/>
          <a:p>
            <a:r>
              <a:rPr lang="en-US" sz="5600" dirty="0">
                <a:solidFill>
                  <a:schemeClr val="bg1"/>
                </a:solidFill>
                <a:latin typeface="Sitka Text" panose="02000505000000020004" pitchFamily="2" charset="0"/>
              </a:rPr>
              <a:t>Functionality cherry-picks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202B1-D8F7-C15D-2FFA-A52B80A0DD96}"/>
              </a:ext>
            </a:extLst>
          </p:cNvPr>
          <p:cNvSpPr/>
          <p:nvPr/>
        </p:nvSpPr>
        <p:spPr>
          <a:xfrm>
            <a:off x="5345466" y="1088021"/>
            <a:ext cx="1334023" cy="12370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500" dirty="0">
                <a:latin typeface="Sitka Text" panose="02000505000000020004" pitchFamily="2" charset="0"/>
              </a:rPr>
              <a:t>4</a:t>
            </a:r>
            <a:r>
              <a:rPr lang="en-US" sz="5600" dirty="0">
                <a:latin typeface="Sitka Text" panose="02000505000000020004" pitchFamily="2" charset="0"/>
              </a:rPr>
              <a:t>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16FFC-709D-8D90-6C5D-DDA74660F054}"/>
              </a:ext>
            </a:extLst>
          </p:cNvPr>
          <p:cNvSpPr/>
          <p:nvPr/>
        </p:nvSpPr>
        <p:spPr>
          <a:xfrm>
            <a:off x="5463251" y="1238492"/>
            <a:ext cx="1088020" cy="1143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49881C-6B18-6594-6BE3-A9BA5435AF76}"/>
              </a:ext>
            </a:extLst>
          </p:cNvPr>
          <p:cNvCxnSpPr/>
          <p:nvPr/>
        </p:nvCxnSpPr>
        <p:spPr>
          <a:xfrm>
            <a:off x="0" y="304414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B9A1F7-C545-1E6F-9BEF-14E4ED7014F1}"/>
              </a:ext>
            </a:extLst>
          </p:cNvPr>
          <p:cNvCxnSpPr/>
          <p:nvPr/>
        </p:nvCxnSpPr>
        <p:spPr>
          <a:xfrm>
            <a:off x="0" y="400050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346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Live streaming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913A1-C525-1F6F-12CB-BF6E162AF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4" y="1681877"/>
            <a:ext cx="10583752" cy="36485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15365F-99B4-D48F-697F-E645CCBE5F2F}"/>
              </a:ext>
            </a:extLst>
          </p:cNvPr>
          <p:cNvSpPr txBox="1">
            <a:spLocks/>
          </p:cNvSpPr>
          <p:nvPr/>
        </p:nvSpPr>
        <p:spPr>
          <a:xfrm>
            <a:off x="0" y="5869339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Both frontal and back cameras can be streamed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840B6-42AF-3D6D-41CB-C94CA808222D}"/>
              </a:ext>
            </a:extLst>
          </p:cNvPr>
          <p:cNvSpPr/>
          <p:nvPr/>
        </p:nvSpPr>
        <p:spPr>
          <a:xfrm>
            <a:off x="4572000" y="3200323"/>
            <a:ext cx="6804301" cy="2942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8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Network communication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34BB4-8182-DD7B-EA7F-741E1FF235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49" y="2731049"/>
            <a:ext cx="1093202" cy="976865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6726090-6ED0-F089-86F2-579306E5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89" y="3364918"/>
            <a:ext cx="1175496" cy="117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71B75D-641F-18C4-D142-35D2CF15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637" y="3210097"/>
            <a:ext cx="8191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1CB53-0884-FBDA-4F99-D113DAB4AE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357" y="3434839"/>
            <a:ext cx="1175496" cy="1175496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1CC60E8-9EF4-5AE8-EB44-43E646EF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" y="3464160"/>
            <a:ext cx="114776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DD1612-0D88-A4A4-BCAB-04361512DEA7}"/>
              </a:ext>
            </a:extLst>
          </p:cNvPr>
          <p:cNvCxnSpPr>
            <a:cxnSpLocks/>
          </p:cNvCxnSpPr>
          <p:nvPr/>
        </p:nvCxnSpPr>
        <p:spPr>
          <a:xfrm>
            <a:off x="2011482" y="4037247"/>
            <a:ext cx="130315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B3154D-DEA3-8F8B-21A0-8BA893ED9922}"/>
              </a:ext>
            </a:extLst>
          </p:cNvPr>
          <p:cNvCxnSpPr>
            <a:cxnSpLocks/>
          </p:cNvCxnSpPr>
          <p:nvPr/>
        </p:nvCxnSpPr>
        <p:spPr>
          <a:xfrm>
            <a:off x="5492659" y="3952666"/>
            <a:ext cx="130315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0421AA-3732-EC08-FF4D-480EE631AE66}"/>
              </a:ext>
            </a:extLst>
          </p:cNvPr>
          <p:cNvCxnSpPr>
            <a:cxnSpLocks/>
          </p:cNvCxnSpPr>
          <p:nvPr/>
        </p:nvCxnSpPr>
        <p:spPr>
          <a:xfrm>
            <a:off x="8554787" y="3952666"/>
            <a:ext cx="130315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101BDBD-1EB7-80D2-D324-9985B8446B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15" y="3952666"/>
            <a:ext cx="1175496" cy="117549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810613-1593-EDCB-554E-A0E0BFA31AFD}"/>
              </a:ext>
            </a:extLst>
          </p:cNvPr>
          <p:cNvCxnSpPr/>
          <p:nvPr/>
        </p:nvCxnSpPr>
        <p:spPr>
          <a:xfrm flipV="1">
            <a:off x="3870223" y="3364918"/>
            <a:ext cx="1013240" cy="124541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579304-62C2-C07E-FFD6-79688D2FB4BA}"/>
              </a:ext>
            </a:extLst>
          </p:cNvPr>
          <p:cNvSpPr/>
          <p:nvPr/>
        </p:nvSpPr>
        <p:spPr>
          <a:xfrm>
            <a:off x="3119994" y="2280784"/>
            <a:ext cx="1811312" cy="4684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rgbClr val="FFC000"/>
                </a:solidFill>
                <a:latin typeface="Sitka Text" panose="02000505000000020004" pitchFamily="2" charset="0"/>
              </a:rPr>
              <a:t>GoogleDrive</a:t>
            </a:r>
            <a:endParaRPr lang="en-US" sz="1700" dirty="0">
              <a:solidFill>
                <a:srgbClr val="FFC000"/>
              </a:solidFill>
              <a:latin typeface="Sitka Text" panose="02000505000000020004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CFD8321-5FD8-8359-8067-5412232976F6}"/>
              </a:ext>
            </a:extLst>
          </p:cNvPr>
          <p:cNvSpPr/>
          <p:nvPr/>
        </p:nvSpPr>
        <p:spPr>
          <a:xfrm>
            <a:off x="3977807" y="5070116"/>
            <a:ext cx="1811312" cy="4684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FFC000"/>
                </a:solidFill>
                <a:latin typeface="Sitka Text" panose="02000505000000020004" pitchFamily="2" charset="0"/>
              </a:rPr>
              <a:t>Alternative server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C3597DC-2A92-98AE-80AF-BE7F4A23F19B}"/>
              </a:ext>
            </a:extLst>
          </p:cNvPr>
          <p:cNvSpPr txBox="1">
            <a:spLocks/>
          </p:cNvSpPr>
          <p:nvPr/>
        </p:nvSpPr>
        <p:spPr>
          <a:xfrm>
            <a:off x="18301" y="4829845"/>
            <a:ext cx="3296337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 err="1">
                <a:solidFill>
                  <a:schemeClr val="bg1"/>
                </a:solidFill>
                <a:latin typeface="Sitka Text" panose="02000505000000020004" pitchFamily="2" charset="0"/>
              </a:rPr>
              <a:t>FakeCalls</a:t>
            </a:r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  <a:t> makes a</a:t>
            </a:r>
            <a:b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  <a:t>request to a web server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CC7B49-E277-3D50-A049-90538EBD4EC1}"/>
              </a:ext>
            </a:extLst>
          </p:cNvPr>
          <p:cNvSpPr txBox="1">
            <a:spLocks/>
          </p:cNvSpPr>
          <p:nvPr/>
        </p:nvSpPr>
        <p:spPr>
          <a:xfrm>
            <a:off x="6245720" y="4846317"/>
            <a:ext cx="3062128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  <a:t>Filename or contents</a:t>
            </a:r>
            <a:b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  <a:t>decrypted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528E41E-AC23-DFF7-6036-4F1456237580}"/>
              </a:ext>
            </a:extLst>
          </p:cNvPr>
          <p:cNvSpPr txBox="1">
            <a:spLocks/>
          </p:cNvSpPr>
          <p:nvPr/>
        </p:nvSpPr>
        <p:spPr>
          <a:xfrm>
            <a:off x="9129872" y="4700703"/>
            <a:ext cx="3062128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  <a:t>Real C&amp;C servers</a:t>
            </a:r>
            <a:b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2300" dirty="0">
                <a:solidFill>
                  <a:schemeClr val="bg1"/>
                </a:solidFill>
                <a:latin typeface="Sitka Text" panose="02000505000000020004" pitchFamily="2" charset="0"/>
              </a:rPr>
              <a:t>are obtained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68857E6-5560-2580-0774-19BC19965F44}"/>
              </a:ext>
            </a:extLst>
          </p:cNvPr>
          <p:cNvSpPr/>
          <p:nvPr/>
        </p:nvSpPr>
        <p:spPr>
          <a:xfrm>
            <a:off x="3297048" y="2145497"/>
            <a:ext cx="2174163" cy="3513061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0CA5B82-7C3C-175D-8598-2EB654D6619D}"/>
              </a:ext>
            </a:extLst>
          </p:cNvPr>
          <p:cNvSpPr/>
          <p:nvPr/>
        </p:nvSpPr>
        <p:spPr>
          <a:xfrm>
            <a:off x="6096000" y="1675203"/>
            <a:ext cx="1811312" cy="81253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Sitka Text" panose="02000505000000020004" pitchFamily="2" charset="0"/>
              </a:rPr>
              <a:t>Drop dead resolvers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33D0DB-B55C-D1B7-8670-8AF4D1EDEB98}"/>
              </a:ext>
            </a:extLst>
          </p:cNvPr>
          <p:cNvCxnSpPr>
            <a:cxnSpLocks/>
          </p:cNvCxnSpPr>
          <p:nvPr/>
        </p:nvCxnSpPr>
        <p:spPr>
          <a:xfrm flipV="1">
            <a:off x="5351846" y="2081471"/>
            <a:ext cx="744154" cy="14473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11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8" grpId="0" animBg="1"/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Network communication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CADA0-2E62-6B38-DD77-E4B35666C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33" y="1124427"/>
            <a:ext cx="9345329" cy="89547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5059BFD6-AF14-AD67-BA62-9CFFC0F4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83" y="5223903"/>
            <a:ext cx="11372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SERVER1_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156.245.21.38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-SERVER2_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156.245.12.211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-SERVER3_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154.38.113.162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SERVER4_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154.197.48.72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-SERVER5_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154.197.48.125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-SERVER6_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154.197.48.195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SERVER7_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206.119.82.78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-SERVER8_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154.23.182.63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-SERVER9_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154.197.48.93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SERVER10_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EB5757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154.197.48.212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  <a:ea typeface="Times New Roman" panose="02020603050405020304" pitchFamily="18" charset="0"/>
                <a:cs typeface="Courier New" panose="02070309020205020404" pitchFamily="49" charset="0"/>
              </a:rPr>
              <a:t>-SERVERLK_127.0.0.1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09F2D-3316-546A-D2CA-CCE67672B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924" y="200174"/>
            <a:ext cx="870978" cy="7782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B71A6A-D8D9-35F1-5E03-0C6D0C9AD69F}"/>
              </a:ext>
            </a:extLst>
          </p:cNvPr>
          <p:cNvSpPr/>
          <p:nvPr/>
        </p:nvSpPr>
        <p:spPr>
          <a:xfrm>
            <a:off x="4630615" y="3990602"/>
            <a:ext cx="2930769" cy="63204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bg1"/>
                </a:solidFill>
                <a:latin typeface="Sitka Text" panose="02000505000000020004" pitchFamily="2" charset="0"/>
              </a:rPr>
              <a:t>AES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9447550-B4B6-BFB8-CF00-478E83027EA5}"/>
              </a:ext>
            </a:extLst>
          </p:cNvPr>
          <p:cNvSpPr/>
          <p:nvPr/>
        </p:nvSpPr>
        <p:spPr>
          <a:xfrm>
            <a:off x="5718649" y="3429000"/>
            <a:ext cx="754696" cy="52843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DB3575-FD5D-3DB6-7983-FD6E842CE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772" y="2127451"/>
            <a:ext cx="9696450" cy="1228725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341EB17C-94E8-C4C0-9B1E-9153EA359D6F}"/>
              </a:ext>
            </a:extLst>
          </p:cNvPr>
          <p:cNvSpPr/>
          <p:nvPr/>
        </p:nvSpPr>
        <p:spPr>
          <a:xfrm>
            <a:off x="5718649" y="4728216"/>
            <a:ext cx="754696" cy="49568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FBD65AD-6C73-EF40-08B4-67468FF5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09" y="3851863"/>
            <a:ext cx="8191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8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Network communication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78BD2-0EBF-FE2C-C06D-76879D1C9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376" y="136566"/>
            <a:ext cx="869868" cy="869868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3037D6F-CB7E-6132-EC89-D7AD707F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94" y="1143000"/>
            <a:ext cx="11301350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$ curl https://www.daebak222.com/huhu/admin.txt {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30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"a01": "eWVlYWIrPj5mZmY_dXB0c3B6IyMjP3J-fA==",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30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"b05": "Y2ViYWIrPj4gICI_IyAjPykpPyAlKSspIiMjPn14Z3Q=",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30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"a07": "eWVlYWIrPj4gKSM_ICc_JSM_ICkrJCEkJD55ZHlkPnB1fHh_P2VpZQ==“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}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tka Text" panose="02000505000000020004" pitchFamily="2" charset="0"/>
              </a:rPr>
              <a:t> </a:t>
            </a:r>
          </a:p>
        </p:txBody>
      </p:sp>
      <p:pic>
        <p:nvPicPr>
          <p:cNvPr id="5" name="Picture 4">
            <a:hlinkClick r:id="rId6"/>
            <a:extLst>
              <a:ext uri="{FF2B5EF4-FFF2-40B4-BE49-F238E27FC236}">
                <a16:creationId xmlns:a16="http://schemas.microsoft.com/office/drawing/2014/main" id="{4DBA4C3B-2847-03CD-18D6-148FEC7E2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4" y="3144284"/>
            <a:ext cx="5506431" cy="212071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152AAB0C-5621-8E80-9CB0-9C9C76B51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94" y="1143000"/>
            <a:ext cx="11301350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$ curl https://www.daebak222.com/huhu/admin.txt {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30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"a01": "eWVlYWIrPj5mZmY_dXB0c3B6IyMjP3J-fA==",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30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"b05": "Y2ViYWIrPj4gICI_IyAjPykpPyAlKSspIiMjPn14Z3Q=",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30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"a07": "eWVlYWIrPj4gKSM_ICc_JSM_ICkrJCEkJD55ZHlkPnB1fHh_P2VpZQ==“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}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itka Text" panose="02000505000000020004" pitchFamily="2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AE9EF9-AAB8-62AA-61A8-D6E81FCF1454}"/>
              </a:ext>
            </a:extLst>
          </p:cNvPr>
          <p:cNvSpPr txBox="1"/>
          <p:nvPr/>
        </p:nvSpPr>
        <p:spPr>
          <a:xfrm>
            <a:off x="6492834" y="3550323"/>
            <a:ext cx="609797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300" dirty="0">
                <a:solidFill>
                  <a:srgbClr val="FF0000"/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C&amp;C server</a:t>
            </a:r>
            <a:endParaRPr lang="en-US" sz="23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CFB88-6806-D30A-6C6A-698FB56FC71B}"/>
              </a:ext>
            </a:extLst>
          </p:cNvPr>
          <p:cNvSpPr txBox="1"/>
          <p:nvPr/>
        </p:nvSpPr>
        <p:spPr>
          <a:xfrm>
            <a:off x="6492834" y="3996599"/>
            <a:ext cx="609797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300" dirty="0">
                <a:solidFill>
                  <a:srgbClr val="FFC000"/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Server for streamed videos</a:t>
            </a:r>
            <a:endParaRPr lang="en-US" sz="2300" dirty="0">
              <a:solidFill>
                <a:srgbClr val="FFC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EBE66C-42E4-BD23-37BA-0A99CF5FF545}"/>
              </a:ext>
            </a:extLst>
          </p:cNvPr>
          <p:cNvSpPr txBox="1"/>
          <p:nvPr/>
        </p:nvSpPr>
        <p:spPr>
          <a:xfrm>
            <a:off x="6492834" y="4442875"/>
            <a:ext cx="609797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300" dirty="0">
                <a:solidFill>
                  <a:schemeClr val="accent5">
                    <a:lumMod val="40000"/>
                    <a:lumOff val="60000"/>
                  </a:schemeClr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New </a:t>
            </a:r>
            <a:r>
              <a:rPr lang="en-US" altLang="en-US" sz="2300">
                <a:solidFill>
                  <a:schemeClr val="accent5">
                    <a:lumMod val="40000"/>
                    <a:lumOff val="60000"/>
                  </a:schemeClr>
                </a:solidFill>
                <a:latin typeface="Sitka Text" panose="02000505000000020004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drop dead resolver</a:t>
            </a:r>
            <a:endParaRPr lang="en-US" sz="23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789824-35FA-4641-6AA9-890BD3BB7A5F}"/>
              </a:ext>
            </a:extLst>
          </p:cNvPr>
          <p:cNvSpPr txBox="1"/>
          <p:nvPr/>
        </p:nvSpPr>
        <p:spPr>
          <a:xfrm>
            <a:off x="902524" y="5479325"/>
            <a:ext cx="629392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  <a:latin typeface="Sitka Text" panose="02000505000000020004" pitchFamily="2" charset="0"/>
              </a:rPr>
              <a:t>https://www.daebak222.com</a:t>
            </a:r>
          </a:p>
          <a:p>
            <a:r>
              <a:rPr lang="en-US" sz="2300" dirty="0">
                <a:solidFill>
                  <a:srgbClr val="FFC000"/>
                </a:solidFill>
                <a:latin typeface="Sitka Text" panose="02000505000000020004" pitchFamily="2" charset="0"/>
              </a:rPr>
              <a:t>rtmp://113.212.88.148:8322/live </a:t>
            </a:r>
            <a:r>
              <a:rPr lang="en-US" sz="2300" dirty="0">
                <a:solidFill>
                  <a:schemeClr val="accent5">
                    <a:lumMod val="40000"/>
                    <a:lumOff val="60000"/>
                  </a:schemeClr>
                </a:solidFill>
                <a:latin typeface="Sitka Text" panose="02000505000000020004" pitchFamily="2" charset="0"/>
              </a:rPr>
              <a:t>https://182.16.42.18:5055/huhu/admin.txt</a:t>
            </a:r>
          </a:p>
        </p:txBody>
      </p:sp>
    </p:spTree>
    <p:extLst>
      <p:ext uri="{BB962C8B-B14F-4D97-AF65-F5344CB8AC3E}">
        <p14:creationId xmlns:p14="http://schemas.microsoft.com/office/powerpoint/2010/main" val="176405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7500"/>
            <a:ext cx="12192000" cy="1143000"/>
          </a:xfrm>
        </p:spPr>
        <p:txBody>
          <a:bodyPr>
            <a:noAutofit/>
          </a:bodyPr>
          <a:lstStyle/>
          <a:p>
            <a:r>
              <a:rPr lang="en-US" sz="5600" dirty="0">
                <a:solidFill>
                  <a:schemeClr val="bg1"/>
                </a:solidFill>
                <a:latin typeface="Sitka Text" panose="02000505000000020004" pitchFamily="2" charset="0"/>
              </a:rPr>
              <a:t>Conclusion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49881C-6B18-6594-6BE3-A9BA5435AF76}"/>
              </a:ext>
            </a:extLst>
          </p:cNvPr>
          <p:cNvCxnSpPr/>
          <p:nvPr/>
        </p:nvCxnSpPr>
        <p:spPr>
          <a:xfrm>
            <a:off x="0" y="304414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B9A1F7-C545-1E6F-9BEF-14E4ED7014F1}"/>
              </a:ext>
            </a:extLst>
          </p:cNvPr>
          <p:cNvCxnSpPr/>
          <p:nvPr/>
        </p:nvCxnSpPr>
        <p:spPr>
          <a:xfrm>
            <a:off x="0" y="400050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351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Summary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B0B5A-259C-1382-F985-9A00FA3E6EE2}"/>
              </a:ext>
            </a:extLst>
          </p:cNvPr>
          <p:cNvSpPr txBox="1">
            <a:spLocks/>
          </p:cNvSpPr>
          <p:nvPr/>
        </p:nvSpPr>
        <p:spPr>
          <a:xfrm>
            <a:off x="228600" y="1079500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solidFill>
                  <a:schemeClr val="bg1"/>
                </a:solidFill>
                <a:latin typeface="Sitka Text" panose="02000505000000020004" pitchFamily="2" charset="0"/>
              </a:rPr>
              <a:t>Growing market to operate in: tricks 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583CB3-F5FA-FD0E-9E12-D908D55A2ECD}"/>
              </a:ext>
            </a:extLst>
          </p:cNvPr>
          <p:cNvSpPr txBox="1">
            <a:spLocks/>
          </p:cNvSpPr>
          <p:nvPr/>
        </p:nvSpPr>
        <p:spPr>
          <a:xfrm>
            <a:off x="228600" y="3429000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solidFill>
                  <a:schemeClr val="bg1"/>
                </a:solidFill>
                <a:latin typeface="Sitka Text" panose="02000505000000020004" pitchFamily="2" charset="0"/>
              </a:rPr>
              <a:t>20+ financial institutions in South Korea mimicked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B09391-19D4-7E5D-8B47-968E7B0E02BB}"/>
              </a:ext>
            </a:extLst>
          </p:cNvPr>
          <p:cNvSpPr txBox="1">
            <a:spLocks/>
          </p:cNvSpPr>
          <p:nvPr/>
        </p:nvSpPr>
        <p:spPr>
          <a:xfrm>
            <a:off x="228600" y="4214713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solidFill>
                  <a:schemeClr val="bg1"/>
                </a:solidFill>
                <a:latin typeface="Sitka Text" panose="02000505000000020004" pitchFamily="2" charset="0"/>
              </a:rPr>
              <a:t>  chosen among largest organizations in the industry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47449B-CD8F-1BDA-D1A4-A5DDAFE3928F}"/>
              </a:ext>
            </a:extLst>
          </p:cNvPr>
          <p:cNvSpPr txBox="1">
            <a:spLocks/>
          </p:cNvSpPr>
          <p:nvPr/>
        </p:nvSpPr>
        <p:spPr>
          <a:xfrm>
            <a:off x="228600" y="2637017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400" dirty="0">
                <a:solidFill>
                  <a:schemeClr val="bg1"/>
                </a:solidFill>
                <a:latin typeface="Sitka Text" panose="02000505000000020004" pitchFamily="2" charset="0"/>
              </a:rPr>
              <a:t>  170</a:t>
            </a:r>
            <a:r>
              <a:rPr lang="en-US" sz="3400" dirty="0">
                <a:solidFill>
                  <a:schemeClr val="bg1"/>
                </a:solidFill>
                <a:latin typeface="Sitka Text" panose="02000505000000020004" pitchFamily="2" charset="0"/>
              </a:rPr>
              <a:t>,000 victims from 2016 to 2020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9A98F7-5B78-7567-F744-C1B04868D0E5}"/>
              </a:ext>
            </a:extLst>
          </p:cNvPr>
          <p:cNvSpPr txBox="1">
            <a:spLocks/>
          </p:cNvSpPr>
          <p:nvPr/>
        </p:nvSpPr>
        <p:spPr>
          <a:xfrm>
            <a:off x="228600" y="5017868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solidFill>
                  <a:schemeClr val="bg1"/>
                </a:solidFill>
                <a:latin typeface="Sitka Text" panose="02000505000000020004" pitchFamily="2" charset="0"/>
              </a:rPr>
              <a:t>Multiple anti-analysis techniques; stealing capabilities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BB840B-D159-64BE-B648-95DEDAAA6E32}"/>
              </a:ext>
            </a:extLst>
          </p:cNvPr>
          <p:cNvSpPr txBox="1">
            <a:spLocks/>
          </p:cNvSpPr>
          <p:nvPr/>
        </p:nvSpPr>
        <p:spPr>
          <a:xfrm>
            <a:off x="228600" y="5832675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solidFill>
                  <a:schemeClr val="bg1"/>
                </a:solidFill>
                <a:latin typeface="Sitka Text" panose="02000505000000020004" pitchFamily="2" charset="0"/>
              </a:rPr>
              <a:t>High potential for significant damage to victims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487088-11D2-EE7A-068E-22E707BF6327}"/>
              </a:ext>
            </a:extLst>
          </p:cNvPr>
          <p:cNvSpPr txBox="1">
            <a:spLocks/>
          </p:cNvSpPr>
          <p:nvPr/>
        </p:nvSpPr>
        <p:spPr>
          <a:xfrm>
            <a:off x="228600" y="1840132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>
                <a:solidFill>
                  <a:schemeClr val="bg1"/>
                </a:solidFill>
                <a:latin typeface="Sitka Text" panose="02000505000000020004" pitchFamily="2" charset="0"/>
              </a:rPr>
              <a:t>  ~</a:t>
            </a:r>
            <a:r>
              <a:rPr lang="ru-RU" sz="3400" dirty="0">
                <a:solidFill>
                  <a:schemeClr val="bg1"/>
                </a:solidFill>
                <a:latin typeface="Sitka Text" panose="02000505000000020004" pitchFamily="2" charset="0"/>
              </a:rPr>
              <a:t> </a:t>
            </a:r>
            <a:r>
              <a:rPr lang="en-US" sz="3400" dirty="0">
                <a:solidFill>
                  <a:schemeClr val="bg1"/>
                </a:solidFill>
                <a:latin typeface="Sitka Text" panose="02000505000000020004" pitchFamily="2" charset="0"/>
              </a:rPr>
              <a:t>600 million USD loss in 2020</a:t>
            </a:r>
          </a:p>
        </p:txBody>
      </p:sp>
    </p:spTree>
    <p:extLst>
      <p:ext uri="{BB962C8B-B14F-4D97-AF65-F5344CB8AC3E}">
        <p14:creationId xmlns:p14="http://schemas.microsoft.com/office/powerpoint/2010/main" val="658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44C0-C978-B5A4-AACD-90131F27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Links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B0B5A-259C-1382-F985-9A00FA3E6EE2}"/>
              </a:ext>
            </a:extLst>
          </p:cNvPr>
          <p:cNvSpPr txBox="1">
            <a:spLocks/>
          </p:cNvSpPr>
          <p:nvPr/>
        </p:nvSpPr>
        <p:spPr>
          <a:xfrm>
            <a:off x="228600" y="1079500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Sitka Text" panose="02000505000000020004" pitchFamily="2" charset="0"/>
              </a:rPr>
              <a:t>National Police Agency. Status of voice phishing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47449B-CD8F-1BDA-D1A4-A5DDAFE3928F}"/>
              </a:ext>
            </a:extLst>
          </p:cNvPr>
          <p:cNvSpPr txBox="1">
            <a:spLocks/>
          </p:cNvSpPr>
          <p:nvPr/>
        </p:nvSpPr>
        <p:spPr>
          <a:xfrm>
            <a:off x="228600" y="2440088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kern="0" dirty="0">
                <a:solidFill>
                  <a:schemeClr val="bg1"/>
                </a:solidFill>
                <a:effectLst/>
                <a:latin typeface="Sitka Tex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Damage of 1.7 trillion won over the past 5 years (as of 2020)</a:t>
            </a:r>
            <a:endParaRPr lang="en-US" sz="32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487088-11D2-EE7A-068E-22E707BF6327}"/>
              </a:ext>
            </a:extLst>
          </p:cNvPr>
          <p:cNvSpPr txBox="1">
            <a:spLocks/>
          </p:cNvSpPr>
          <p:nvPr/>
        </p:nvSpPr>
        <p:spPr>
          <a:xfrm>
            <a:off x="228600" y="1585893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kern="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https://www.data.go.kr/data/15063815/fileData.do</a:t>
            </a:r>
            <a:endParaRPr lang="en-US" sz="1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C103AB-A274-23C0-C4A1-A5839DCBC05E}"/>
              </a:ext>
            </a:extLst>
          </p:cNvPr>
          <p:cNvSpPr txBox="1">
            <a:spLocks/>
          </p:cNvSpPr>
          <p:nvPr/>
        </p:nvSpPr>
        <p:spPr>
          <a:xfrm>
            <a:off x="584200" y="2965528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kern="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https://it.chosun.com/site/data/html_dir/2020/09/28/2020092802480.html </a:t>
            </a:r>
            <a:endParaRPr lang="en-US" sz="1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4A5DF-CC53-42C1-FC3B-5C4BDB7778FD}"/>
              </a:ext>
            </a:extLst>
          </p:cNvPr>
          <p:cNvSpPr txBox="1">
            <a:spLocks/>
          </p:cNvSpPr>
          <p:nvPr/>
        </p:nvSpPr>
        <p:spPr>
          <a:xfrm>
            <a:off x="228600" y="3794243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kern="0" dirty="0">
                <a:solidFill>
                  <a:schemeClr val="bg1"/>
                </a:solidFill>
                <a:latin typeface="Sitka Text" panose="02000505000000020004" pitchFamily="2" charset="0"/>
                <a:cs typeface="Times New Roman" panose="02020603050405020304" pitchFamily="18" charset="0"/>
              </a:rPr>
              <a:t>Kaspersky’s research of </a:t>
            </a:r>
            <a:r>
              <a:rPr lang="en-US" sz="3200" kern="0" dirty="0" err="1">
                <a:solidFill>
                  <a:schemeClr val="bg1"/>
                </a:solidFill>
                <a:latin typeface="Sitka Text" panose="02000505000000020004" pitchFamily="2" charset="0"/>
                <a:cs typeface="Times New Roman" panose="02020603050405020304" pitchFamily="18" charset="0"/>
              </a:rPr>
              <a:t>FakeCalls</a:t>
            </a:r>
            <a:r>
              <a:rPr lang="en-US" sz="3200" kern="0" dirty="0">
                <a:solidFill>
                  <a:schemeClr val="bg1"/>
                </a:solidFill>
                <a:latin typeface="Sitka Text" panose="02000505000000020004" pitchFamily="2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7EE8EA-52FC-A862-3798-438935536F49}"/>
              </a:ext>
            </a:extLst>
          </p:cNvPr>
          <p:cNvSpPr txBox="1">
            <a:spLocks/>
          </p:cNvSpPr>
          <p:nvPr/>
        </p:nvSpPr>
        <p:spPr>
          <a:xfrm>
            <a:off x="584200" y="4319683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kern="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https://www.kaspersky.com/blog/fakecalls-banking-trojan/44072/</a:t>
            </a:r>
            <a:endParaRPr lang="en-US" sz="1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F17EAA-12CC-E9A5-D79F-BCC56856B59B}"/>
              </a:ext>
            </a:extLst>
          </p:cNvPr>
          <p:cNvSpPr txBox="1">
            <a:spLocks/>
          </p:cNvSpPr>
          <p:nvPr/>
        </p:nvSpPr>
        <p:spPr>
          <a:xfrm>
            <a:off x="228600" y="5111985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kern="0" dirty="0">
                <a:solidFill>
                  <a:schemeClr val="bg1"/>
                </a:solidFill>
                <a:latin typeface="Sitka Text" panose="02000505000000020004" pitchFamily="2" charset="0"/>
                <a:cs typeface="Times New Roman" panose="02020603050405020304" pitchFamily="18" charset="0"/>
              </a:rPr>
              <a:t>Check Point’s research of </a:t>
            </a:r>
            <a:r>
              <a:rPr lang="en-US" sz="3200" kern="0" dirty="0" err="1">
                <a:solidFill>
                  <a:schemeClr val="bg1"/>
                </a:solidFill>
                <a:latin typeface="Sitka Text" panose="02000505000000020004" pitchFamily="2" charset="0"/>
                <a:cs typeface="Times New Roman" panose="02020603050405020304" pitchFamily="18" charset="0"/>
              </a:rPr>
              <a:t>FakeCalls</a:t>
            </a:r>
            <a:r>
              <a:rPr lang="en-US" sz="3200" kern="0" dirty="0">
                <a:solidFill>
                  <a:schemeClr val="bg1"/>
                </a:solidFill>
                <a:latin typeface="Sitka Text" panose="02000505000000020004" pitchFamily="2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bg1"/>
              </a:solidFill>
              <a:latin typeface="Sitka Text" panose="0200050500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6748D5-779E-4157-10A9-D6961E9E9D44}"/>
              </a:ext>
            </a:extLst>
          </p:cNvPr>
          <p:cNvSpPr txBox="1">
            <a:spLocks/>
          </p:cNvSpPr>
          <p:nvPr/>
        </p:nvSpPr>
        <p:spPr>
          <a:xfrm>
            <a:off x="584200" y="5602932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kern="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https://research.checkpoint.com/2023/south-korean-android-banking-menace-fakecalls/</a:t>
            </a:r>
            <a:endParaRPr lang="en-US" sz="1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549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74CE6F-BF89-6781-6A93-904465ABF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0084"/>
            <a:ext cx="12192000" cy="1828800"/>
          </a:xfrm>
        </p:spPr>
        <p:txBody>
          <a:bodyPr>
            <a:noAutofit/>
          </a:bodyPr>
          <a:lstStyle/>
          <a:p>
            <a:r>
              <a:rPr lang="en-US" sz="8600" dirty="0">
                <a:solidFill>
                  <a:schemeClr val="bg1"/>
                </a:solidFill>
                <a:latin typeface="Tw Cen MT" panose="020B0602020104020603" pitchFamily="34" charset="0"/>
              </a:rPr>
              <a:t>Thank you for the attention!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B01978-9104-7AD0-C2E3-21F78C40747A}"/>
              </a:ext>
            </a:extLst>
          </p:cNvPr>
          <p:cNvSpPr/>
          <p:nvPr/>
        </p:nvSpPr>
        <p:spPr>
          <a:xfrm>
            <a:off x="1" y="5676900"/>
            <a:ext cx="2199190" cy="1181100"/>
          </a:xfrm>
          <a:prstGeom prst="rect">
            <a:avLst/>
          </a:prstGeom>
          <a:solidFill>
            <a:srgbClr val="261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7E8CE-1A79-8FF1-FF7A-0C3426641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939500"/>
            <a:ext cx="2199190" cy="655899"/>
          </a:xfrm>
          <a:prstGeom prst="rect">
            <a:avLst/>
          </a:prstGeom>
        </p:spPr>
      </p:pic>
      <p:pic>
        <p:nvPicPr>
          <p:cNvPr id="5" name="CPR_Logo_400x400_blackbackground_proof-01.png" descr="CPR_Logo_400x400_blackbackground_proof-01.png">
            <a:extLst>
              <a:ext uri="{FF2B5EF4-FFF2-40B4-BE49-F238E27FC236}">
                <a16:creationId xmlns:a16="http://schemas.microsoft.com/office/drawing/2014/main" id="{DE4A3337-E628-EAC5-513F-D444EFB8CF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865" b="14191"/>
          <a:stretch>
            <a:fillRect/>
          </a:stretch>
        </p:blipFill>
        <p:spPr>
          <a:xfrm>
            <a:off x="10104699" y="5676900"/>
            <a:ext cx="2087301" cy="11811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114D45-A637-7B8E-BADC-1DAC401D873A}"/>
              </a:ext>
            </a:extLst>
          </p:cNvPr>
          <p:cNvSpPr txBox="1">
            <a:spLocks/>
          </p:cNvSpPr>
          <p:nvPr/>
        </p:nvSpPr>
        <p:spPr>
          <a:xfrm>
            <a:off x="0" y="5587999"/>
            <a:ext cx="12192000" cy="1181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Tw Cen MT" panose="020B0602020104020603" pitchFamily="34" charset="0"/>
              </a:rPr>
              <a:t>Contact us:</a:t>
            </a:r>
            <a:br>
              <a:rPr lang="en-US" sz="3000" dirty="0"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Tw Cen MT" panose="020B0602020104020603" pitchFamily="34" charset="0"/>
              </a:rPr>
              <a:t>bmelnykov@checkpoint.com</a:t>
            </a:r>
            <a:br>
              <a:rPr lang="en-US" sz="3000" dirty="0"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Tw Cen MT" panose="020B0602020104020603" pitchFamily="34" charset="0"/>
              </a:rPr>
              <a:t>ramanl@checkpoint.com</a:t>
            </a:r>
          </a:p>
        </p:txBody>
      </p:sp>
    </p:spTree>
    <p:extLst>
      <p:ext uri="{BB962C8B-B14F-4D97-AF65-F5344CB8AC3E}">
        <p14:creationId xmlns:p14="http://schemas.microsoft.com/office/powerpoint/2010/main" val="3066294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Voice phishing: state of affairs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06F755-1284-160F-066E-6C5F29B6E3F8}"/>
              </a:ext>
            </a:extLst>
          </p:cNvPr>
          <p:cNvSpPr txBox="1">
            <a:spLocks/>
          </p:cNvSpPr>
          <p:nvPr/>
        </p:nvSpPr>
        <p:spPr>
          <a:xfrm>
            <a:off x="233946" y="2999498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i="1" dirty="0">
                <a:solidFill>
                  <a:schemeClr val="bg1"/>
                </a:solidFill>
                <a:latin typeface="Sitka Text" panose="02000505000000020004" pitchFamily="2" charset="0"/>
              </a:rPr>
              <a:t>According to the e-government website of South Korea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4565E-5E58-CA22-5CB7-3010B6B6E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6" y="1398369"/>
            <a:ext cx="2423692" cy="161705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AE67427-16D3-A764-CB31-F6DAB6869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397764"/>
            <a:ext cx="1617662" cy="161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39C2E-9250-30F9-C072-9F98A25349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89" y="1143000"/>
            <a:ext cx="2066511" cy="206651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AD11423-1336-4F25-7598-D47903A9E0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0809" y="1397764"/>
            <a:ext cx="4852985" cy="16176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F03CBC0-A36B-37B7-A419-25D8CA57CB5E}"/>
              </a:ext>
            </a:extLst>
          </p:cNvPr>
          <p:cNvSpPr txBox="1">
            <a:spLocks/>
          </p:cNvSpPr>
          <p:nvPr/>
        </p:nvSpPr>
        <p:spPr>
          <a:xfrm>
            <a:off x="4618245" y="1397764"/>
            <a:ext cx="889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dirty="0">
                <a:solidFill>
                  <a:schemeClr val="bg1"/>
                </a:solidFill>
                <a:latin typeface="Sitka Text" panose="02000505000000020004" pitchFamily="2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2932FB-D241-0CBC-B558-E54CE856AB8B}"/>
              </a:ext>
            </a:extLst>
          </p:cNvPr>
          <p:cNvSpPr txBox="1">
            <a:spLocks/>
          </p:cNvSpPr>
          <p:nvPr/>
        </p:nvSpPr>
        <p:spPr>
          <a:xfrm>
            <a:off x="4618245" y="1921296"/>
            <a:ext cx="889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dirty="0">
                <a:solidFill>
                  <a:schemeClr val="bg1"/>
                </a:solidFill>
                <a:latin typeface="Sitka Text" panose="02000505000000020004" pitchFamily="2" charset="0"/>
              </a:rPr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AE9D8D-BB6E-4828-F285-E47257733198}"/>
              </a:ext>
            </a:extLst>
          </p:cNvPr>
          <p:cNvSpPr txBox="1">
            <a:spLocks/>
          </p:cNvSpPr>
          <p:nvPr/>
        </p:nvSpPr>
        <p:spPr>
          <a:xfrm>
            <a:off x="233946" y="3733043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Number of victims grew by 100% from 2016 to 2020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7841FC-6DA0-83AB-10E3-59230670101B}"/>
              </a:ext>
            </a:extLst>
          </p:cNvPr>
          <p:cNvSpPr txBox="1">
            <a:spLocks/>
          </p:cNvSpPr>
          <p:nvPr/>
        </p:nvSpPr>
        <p:spPr>
          <a:xfrm>
            <a:off x="233946" y="5823158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  in 2020 they constituted ~</a:t>
            </a:r>
            <a:r>
              <a:rPr lang="ru-RU" sz="3600" dirty="0">
                <a:solidFill>
                  <a:schemeClr val="bg1"/>
                </a:solidFill>
                <a:latin typeface="Sitka Text" panose="02000505000000020004" pitchFamily="2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600 million USD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96B7D12-12DD-E370-73EE-A02486A1829A}"/>
              </a:ext>
            </a:extLst>
          </p:cNvPr>
          <p:cNvSpPr txBox="1">
            <a:spLocks/>
          </p:cNvSpPr>
          <p:nvPr/>
        </p:nvSpPr>
        <p:spPr>
          <a:xfrm>
            <a:off x="233946" y="5144873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Financial losses increased by 350% from 2016 to 2020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E3E8408-B0E8-7731-841D-CD09CE6B3269}"/>
              </a:ext>
            </a:extLst>
          </p:cNvPr>
          <p:cNvSpPr txBox="1">
            <a:spLocks/>
          </p:cNvSpPr>
          <p:nvPr/>
        </p:nvSpPr>
        <p:spPr>
          <a:xfrm>
            <a:off x="233946" y="4411328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  170,000 victims for this period of 5 years</a:t>
            </a:r>
          </a:p>
        </p:txBody>
      </p:sp>
    </p:spTree>
    <p:extLst>
      <p:ext uri="{BB962C8B-B14F-4D97-AF65-F5344CB8AC3E}">
        <p14:creationId xmlns:p14="http://schemas.microsoft.com/office/powerpoint/2010/main" val="172034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F62FE2-9EA5-E5CD-A6A5-B03DBB483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How it works: voice phishing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3A71B-98B0-C7E9-17C8-1D65A36F3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12" y="1663619"/>
            <a:ext cx="1281734" cy="128173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86D499-E039-3E3B-6991-0758880180E9}"/>
              </a:ext>
            </a:extLst>
          </p:cNvPr>
          <p:cNvCxnSpPr/>
          <p:nvPr/>
        </p:nvCxnSpPr>
        <p:spPr>
          <a:xfrm>
            <a:off x="3608722" y="2275952"/>
            <a:ext cx="178003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442482-5B60-F6C0-54F6-B64896EE332F}"/>
              </a:ext>
            </a:extLst>
          </p:cNvPr>
          <p:cNvCxnSpPr/>
          <p:nvPr/>
        </p:nvCxnSpPr>
        <p:spPr>
          <a:xfrm>
            <a:off x="7825122" y="2275952"/>
            <a:ext cx="178003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F5057312-A8A5-7551-6AFB-3C1813C53791}"/>
              </a:ext>
            </a:extLst>
          </p:cNvPr>
          <p:cNvSpPr txBox="1">
            <a:spLocks/>
          </p:cNvSpPr>
          <p:nvPr/>
        </p:nvSpPr>
        <p:spPr>
          <a:xfrm>
            <a:off x="4773168" y="3149197"/>
            <a:ext cx="35814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Fake loan offer with</a:t>
            </a:r>
            <a:b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lower interest rate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DCE09B-5D24-926D-238A-54C134C0A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54" y="1443410"/>
            <a:ext cx="1018503" cy="170481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F9F486AA-CB09-21C0-302B-6F49BF916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71" y="1088566"/>
            <a:ext cx="836173" cy="83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2C5B71-B58B-7F06-C24E-1EEC78D4A9A4}"/>
              </a:ext>
            </a:extLst>
          </p:cNvPr>
          <p:cNvSpPr txBox="1">
            <a:spLocks/>
          </p:cNvSpPr>
          <p:nvPr/>
        </p:nvSpPr>
        <p:spPr>
          <a:xfrm>
            <a:off x="784405" y="3119456"/>
            <a:ext cx="35814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Malware app imitating</a:t>
            </a:r>
            <a:b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e-banking app</a:t>
            </a:r>
          </a:p>
        </p:txBody>
      </p:sp>
      <p:pic>
        <p:nvPicPr>
          <p:cNvPr id="14" name="Picture 2" descr="https://upload.wikimedia.org/wikipedia/commons/thumb/b/bd/Checkmark_green.svg/1180px-Checkmark_green.svg.png">
            <a:extLst>
              <a:ext uri="{FF2B5EF4-FFF2-40B4-BE49-F238E27FC236}">
                <a16:creationId xmlns:a16="http://schemas.microsoft.com/office/drawing/2014/main" id="{D1F38F53-C705-7908-225D-CBCC5BFED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568" y="1376903"/>
            <a:ext cx="962200" cy="8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7B5D99-78DA-BA06-1719-F94DF8A4A779}"/>
              </a:ext>
            </a:extLst>
          </p:cNvPr>
          <p:cNvCxnSpPr/>
          <p:nvPr/>
        </p:nvCxnSpPr>
        <p:spPr>
          <a:xfrm>
            <a:off x="3664494" y="5315589"/>
            <a:ext cx="178003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4DB858-3F1E-2334-CE53-99C502273457}"/>
              </a:ext>
            </a:extLst>
          </p:cNvPr>
          <p:cNvCxnSpPr/>
          <p:nvPr/>
        </p:nvCxnSpPr>
        <p:spPr>
          <a:xfrm>
            <a:off x="7825122" y="5312937"/>
            <a:ext cx="178003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B1A7B84-CC94-A093-C494-F5E436B129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00" y="4668763"/>
            <a:ext cx="1234496" cy="123449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7966C56-C78D-0C94-9BE8-1ADA2EFA6371}"/>
              </a:ext>
            </a:extLst>
          </p:cNvPr>
          <p:cNvSpPr txBox="1">
            <a:spLocks/>
          </p:cNvSpPr>
          <p:nvPr/>
        </p:nvSpPr>
        <p:spPr>
          <a:xfrm>
            <a:off x="8898034" y="5939480"/>
            <a:ext cx="35814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“Reward” for</a:t>
            </a:r>
            <a:b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malware operators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026EBA-6221-506D-FAE9-66E05668C5EB}"/>
              </a:ext>
            </a:extLst>
          </p:cNvPr>
          <p:cNvSpPr/>
          <p:nvPr/>
        </p:nvSpPr>
        <p:spPr>
          <a:xfrm>
            <a:off x="-372428" y="1646285"/>
            <a:ext cx="1334023" cy="129906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dirty="0">
                <a:latin typeface="Sitka Text" panose="02000505000000020004" pitchFamily="2" charset="0"/>
              </a:rPr>
              <a:t>  1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1DCA5D-F1A5-6194-6FE0-6BDF0E1F9CD1}"/>
              </a:ext>
            </a:extLst>
          </p:cNvPr>
          <p:cNvSpPr/>
          <p:nvPr/>
        </p:nvSpPr>
        <p:spPr>
          <a:xfrm>
            <a:off x="-358423" y="4663403"/>
            <a:ext cx="1334023" cy="129906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dirty="0">
                <a:latin typeface="Sitka Text" panose="02000505000000020004" pitchFamily="2" charset="0"/>
              </a:rPr>
              <a:t>  2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7D088-3FA7-DD7E-3561-9F6562D8EA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71" y="4146520"/>
            <a:ext cx="2398183" cy="2398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E0A6E7-F212-9AC0-9A87-7F516414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8566" y="1419720"/>
            <a:ext cx="1281734" cy="158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260612A-C584-7E76-37B8-ABFF7E13A6BD}"/>
              </a:ext>
            </a:extLst>
          </p:cNvPr>
          <p:cNvSpPr txBox="1">
            <a:spLocks/>
          </p:cNvSpPr>
          <p:nvPr/>
        </p:nvSpPr>
        <p:spPr>
          <a:xfrm>
            <a:off x="4737524" y="5939480"/>
            <a:ext cx="4071276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Victim “confirms” the credit card data hoping to get a loan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6533D0-7AFB-BAC9-2F53-869E7D4491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84" y="4722616"/>
            <a:ext cx="1180642" cy="118064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2BD03E1-4514-4E79-BD9F-859FFA87FA9F}"/>
              </a:ext>
            </a:extLst>
          </p:cNvPr>
          <p:cNvSpPr txBox="1">
            <a:spLocks/>
          </p:cNvSpPr>
          <p:nvPr/>
        </p:nvSpPr>
        <p:spPr>
          <a:xfrm>
            <a:off x="364384" y="5941333"/>
            <a:ext cx="4441371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Phone number of criminals replaced with a real bank number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C40478-E12B-29F3-5C6E-4884E5972358}"/>
              </a:ext>
            </a:extLst>
          </p:cNvPr>
          <p:cNvSpPr txBox="1">
            <a:spLocks/>
          </p:cNvSpPr>
          <p:nvPr/>
        </p:nvSpPr>
        <p:spPr>
          <a:xfrm>
            <a:off x="8878733" y="3135329"/>
            <a:ext cx="35814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Malware operators</a:t>
            </a:r>
            <a:b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</a:br>
            <a:r>
              <a:rPr lang="en-US" sz="2100" dirty="0">
                <a:solidFill>
                  <a:schemeClr val="bg1"/>
                </a:solidFill>
                <a:latin typeface="Sitka Text" panose="02000505000000020004" pitchFamily="2" charset="0"/>
              </a:rPr>
              <a:t>get a signal to proceed</a:t>
            </a:r>
          </a:p>
        </p:txBody>
      </p:sp>
    </p:spTree>
    <p:extLst>
      <p:ext uri="{BB962C8B-B14F-4D97-AF65-F5344CB8AC3E}">
        <p14:creationId xmlns:p14="http://schemas.microsoft.com/office/powerpoint/2010/main" val="11853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3" grpId="0" animBg="1"/>
      <p:bldP spid="21" grpId="0"/>
      <p:bldP spid="25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7500"/>
            <a:ext cx="12192000" cy="1143000"/>
          </a:xfrm>
        </p:spPr>
        <p:txBody>
          <a:bodyPr>
            <a:noAutofit/>
          </a:bodyPr>
          <a:lstStyle/>
          <a:p>
            <a:r>
              <a:rPr lang="en-US" sz="5600" dirty="0" err="1">
                <a:solidFill>
                  <a:schemeClr val="bg1"/>
                </a:solidFill>
                <a:latin typeface="Sitka Text" panose="02000505000000020004" pitchFamily="2" charset="0"/>
              </a:rPr>
              <a:t>FakeCalls</a:t>
            </a:r>
            <a:r>
              <a:rPr lang="en-US" sz="5600" dirty="0">
                <a:solidFill>
                  <a:schemeClr val="bg1"/>
                </a:solidFill>
                <a:latin typeface="Sitka Text" panose="02000505000000020004" pitchFamily="2" charset="0"/>
              </a:rPr>
              <a:t> malware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202B1-D8F7-C15D-2FFA-A52B80A0DD96}"/>
              </a:ext>
            </a:extLst>
          </p:cNvPr>
          <p:cNvSpPr/>
          <p:nvPr/>
        </p:nvSpPr>
        <p:spPr>
          <a:xfrm>
            <a:off x="5345466" y="1088021"/>
            <a:ext cx="1334023" cy="12370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7500" dirty="0">
                <a:latin typeface="Sitka Text" panose="02000505000000020004" pitchFamily="2" charset="0"/>
              </a:rPr>
              <a:t>2</a:t>
            </a:r>
            <a:r>
              <a:rPr lang="en-US" sz="5600" dirty="0">
                <a:latin typeface="Sitka Text" panose="02000505000000020004" pitchFamily="2" charset="0"/>
              </a:rPr>
              <a:t>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16FFC-709D-8D90-6C5D-DDA74660F054}"/>
              </a:ext>
            </a:extLst>
          </p:cNvPr>
          <p:cNvSpPr/>
          <p:nvPr/>
        </p:nvSpPr>
        <p:spPr>
          <a:xfrm>
            <a:off x="5463251" y="1238492"/>
            <a:ext cx="1088020" cy="1143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49881C-6B18-6594-6BE3-A9BA5435AF76}"/>
              </a:ext>
            </a:extLst>
          </p:cNvPr>
          <p:cNvCxnSpPr/>
          <p:nvPr/>
        </p:nvCxnSpPr>
        <p:spPr>
          <a:xfrm>
            <a:off x="0" y="304414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B9A1F7-C545-1E6F-9BEF-14E4ED7014F1}"/>
              </a:ext>
            </a:extLst>
          </p:cNvPr>
          <p:cNvCxnSpPr/>
          <p:nvPr/>
        </p:nvCxnSpPr>
        <p:spPr>
          <a:xfrm>
            <a:off x="0" y="400050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689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 err="1">
                <a:solidFill>
                  <a:schemeClr val="bg1"/>
                </a:solidFill>
                <a:latin typeface="Sitka Text" panose="02000505000000020004" pitchFamily="2" charset="0"/>
              </a:rPr>
              <a:t>FakeCalls</a:t>
            </a:r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 malware: approach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9A3C9D-1CFF-B626-5304-00D3FD7085A4}"/>
              </a:ext>
            </a:extLst>
          </p:cNvPr>
          <p:cNvSpPr txBox="1">
            <a:spLocks/>
          </p:cNvSpPr>
          <p:nvPr/>
        </p:nvSpPr>
        <p:spPr>
          <a:xfrm>
            <a:off x="228600" y="1131099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Spreading via phishing sites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50D49-5C9B-D618-1401-660FC2FAD735}"/>
              </a:ext>
            </a:extLst>
          </p:cNvPr>
          <p:cNvSpPr txBox="1">
            <a:spLocks/>
          </p:cNvSpPr>
          <p:nvPr/>
        </p:nvSpPr>
        <p:spPr>
          <a:xfrm>
            <a:off x="228600" y="1959814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Staying low-profile, no mass coverage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A0DFEC-8F14-7C38-2A53-16E74A81DB15}"/>
              </a:ext>
            </a:extLst>
          </p:cNvPr>
          <p:cNvSpPr txBox="1">
            <a:spLocks/>
          </p:cNvSpPr>
          <p:nvPr/>
        </p:nvSpPr>
        <p:spPr>
          <a:xfrm>
            <a:off x="228600" y="2788529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Targeting South Korean finance customers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06F755-1284-160F-066E-6C5F29B6E3F8}"/>
              </a:ext>
            </a:extLst>
          </p:cNvPr>
          <p:cNvSpPr txBox="1">
            <a:spLocks/>
          </p:cNvSpPr>
          <p:nvPr/>
        </p:nvSpPr>
        <p:spPr>
          <a:xfrm>
            <a:off x="228600" y="3617244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Remote Access Trojan with many capabilities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4565E-5E58-CA22-5CB7-3010B6B6E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859812"/>
            <a:ext cx="2423692" cy="1617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0CEDCE-4001-2005-5A03-6111ACF7A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68" y="4743838"/>
            <a:ext cx="1104643" cy="18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-27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264B-0EAC-2D00-4AB1-17896FE3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Sitka Text" panose="02000505000000020004" pitchFamily="2" charset="0"/>
              </a:rPr>
              <a:t>What’s inside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9A3C9D-1CFF-B626-5304-00D3FD7085A4}"/>
              </a:ext>
            </a:extLst>
          </p:cNvPr>
          <p:cNvSpPr txBox="1">
            <a:spLocks/>
          </p:cNvSpPr>
          <p:nvPr/>
        </p:nvSpPr>
        <p:spPr>
          <a:xfrm>
            <a:off x="228600" y="1330432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One sample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─ 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  <a:cs typeface="Calibri" panose="020F0502020204030204" pitchFamily="34" charset="0"/>
              </a:rPr>
              <a:t>o</a:t>
            </a:r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ne mimicked application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50D49-5C9B-D618-1401-660FC2FAD735}"/>
              </a:ext>
            </a:extLst>
          </p:cNvPr>
          <p:cNvSpPr txBox="1">
            <a:spLocks/>
          </p:cNvSpPr>
          <p:nvPr/>
        </p:nvSpPr>
        <p:spPr>
          <a:xfrm>
            <a:off x="228600" y="2276514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Unique anti-analysis techniques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A0DFEC-8F14-7C38-2A53-16E74A81DB15}"/>
              </a:ext>
            </a:extLst>
          </p:cNvPr>
          <p:cNvSpPr txBox="1">
            <a:spLocks/>
          </p:cNvSpPr>
          <p:nvPr/>
        </p:nvSpPr>
        <p:spPr>
          <a:xfrm>
            <a:off x="228600" y="3222596"/>
            <a:ext cx="121920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itka Text" panose="02000505000000020004" pitchFamily="2" charset="0"/>
              </a:rPr>
              <a:t>Capabilities to monitor, steal and stream: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1B58E-8819-55E7-898E-024CA9F33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06" y="4547538"/>
            <a:ext cx="1361109" cy="1361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A82407-A3FD-41B8-6DBD-D14D5BEFFE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666" y="4547539"/>
            <a:ext cx="1068567" cy="1361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E964B4-BD53-1894-A6A8-A443E00EBC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24" y="4547538"/>
            <a:ext cx="1658981" cy="136110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EA11612-4ED5-823F-ED71-C040B3744885}"/>
              </a:ext>
            </a:extLst>
          </p:cNvPr>
          <p:cNvSpPr txBox="1">
            <a:spLocks/>
          </p:cNvSpPr>
          <p:nvPr/>
        </p:nvSpPr>
        <p:spPr>
          <a:xfrm>
            <a:off x="203200" y="6117952"/>
            <a:ext cx="1587500" cy="41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Location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DF23969-0F46-507E-BC66-AB22A97C1D4F}"/>
              </a:ext>
            </a:extLst>
          </p:cNvPr>
          <p:cNvSpPr txBox="1">
            <a:spLocks/>
          </p:cNvSpPr>
          <p:nvPr/>
        </p:nvSpPr>
        <p:spPr>
          <a:xfrm>
            <a:off x="2504610" y="6117952"/>
            <a:ext cx="1587500" cy="41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Audio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E114F8-118E-63CC-29BC-6570DB3A6D4E}"/>
              </a:ext>
            </a:extLst>
          </p:cNvPr>
          <p:cNvSpPr txBox="1">
            <a:spLocks/>
          </p:cNvSpPr>
          <p:nvPr/>
        </p:nvSpPr>
        <p:spPr>
          <a:xfrm>
            <a:off x="4506566" y="6117952"/>
            <a:ext cx="2550895" cy="41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Text messages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EC1A150-0FDF-8409-FA52-AE6DC5BAA30D}"/>
              </a:ext>
            </a:extLst>
          </p:cNvPr>
          <p:cNvSpPr txBox="1">
            <a:spLocks/>
          </p:cNvSpPr>
          <p:nvPr/>
        </p:nvSpPr>
        <p:spPr>
          <a:xfrm>
            <a:off x="7291629" y="6117952"/>
            <a:ext cx="2550895" cy="41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Cameras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8ED3D73-4D15-4730-A8A7-165B5482CDC4}"/>
              </a:ext>
            </a:extLst>
          </p:cNvPr>
          <p:cNvSpPr txBox="1">
            <a:spLocks/>
          </p:cNvSpPr>
          <p:nvPr/>
        </p:nvSpPr>
        <p:spPr>
          <a:xfrm>
            <a:off x="10158219" y="4774994"/>
            <a:ext cx="2235200" cy="828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600" dirty="0">
                <a:solidFill>
                  <a:schemeClr val="bg1"/>
                </a:solidFill>
                <a:latin typeface="Sitka Text" panose="02000505000000020004" pitchFamily="2" charset="0"/>
              </a:rPr>
              <a:t>. . 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C800CB1-74B4-43C2-3BEF-CAEDB976AF19}"/>
              </a:ext>
            </a:extLst>
          </p:cNvPr>
          <p:cNvSpPr txBox="1">
            <a:spLocks/>
          </p:cNvSpPr>
          <p:nvPr/>
        </p:nvSpPr>
        <p:spPr>
          <a:xfrm>
            <a:off x="9842524" y="6120524"/>
            <a:ext cx="2550895" cy="41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Sitka Text" panose="02000505000000020004" pitchFamily="2" charset="0"/>
              </a:rPr>
              <a:t>etc.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9B5007-270A-5082-B1A8-F72A112B17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93" y="4578843"/>
            <a:ext cx="2044366" cy="102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7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28910</TotalTime>
  <Words>1237</Words>
  <Application>Microsoft Office PowerPoint</Application>
  <PresentationFormat>Widescreen</PresentationFormat>
  <Paragraphs>240</Paragraphs>
  <Slides>49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Arial Unicode MS</vt:lpstr>
      <vt:lpstr>Calibri</vt:lpstr>
      <vt:lpstr>Calibri Light</vt:lpstr>
      <vt:lpstr>Century Schoolbook</vt:lpstr>
      <vt:lpstr>Courier New</vt:lpstr>
      <vt:lpstr>Engravers MT</vt:lpstr>
      <vt:lpstr>Sitka Text</vt:lpstr>
      <vt:lpstr>Tw Cen MT</vt:lpstr>
      <vt:lpstr>Office Theme</vt:lpstr>
      <vt:lpstr>Korean Android Financial Menace</vt:lpstr>
      <vt:lpstr>Researchers</vt:lpstr>
      <vt:lpstr>Agenda</vt:lpstr>
      <vt:lpstr>Voice-phishing in South Korea</vt:lpstr>
      <vt:lpstr>Voice phishing: state of affairs</vt:lpstr>
      <vt:lpstr>How it works: voice phishing</vt:lpstr>
      <vt:lpstr>FakeCalls malware</vt:lpstr>
      <vt:lpstr>FakeCalls malware: approach</vt:lpstr>
      <vt:lpstr>What’s inside</vt:lpstr>
      <vt:lpstr>High damage potential</vt:lpstr>
      <vt:lpstr>Evasion techniques</vt:lpstr>
      <vt:lpstr>Tools</vt:lpstr>
      <vt:lpstr>Evasion techniques</vt:lpstr>
      <vt:lpstr>Evasion techniques</vt:lpstr>
      <vt:lpstr>Evasion techniques: fixes</vt:lpstr>
      <vt:lpstr>Evasion 1: Multi-Disk</vt:lpstr>
      <vt:lpstr>Evasion 1: Multi-Disk, p.1</vt:lpstr>
      <vt:lpstr>Evasion 1: Multi-Disk, p.1</vt:lpstr>
      <vt:lpstr>Evasion 1: Multi-Disk, p.1</vt:lpstr>
      <vt:lpstr>Evasion 1: Multi-Disk, p.2</vt:lpstr>
      <vt:lpstr>Evasion 1: Multi-Disk, p.2</vt:lpstr>
      <vt:lpstr>Evasion 1: Multi-Disk, p.2</vt:lpstr>
      <vt:lpstr>Evasion 1: Multi-Disk</vt:lpstr>
      <vt:lpstr>Evasion 2: AndroidManifest, p.1</vt:lpstr>
      <vt:lpstr>Evasion 2: AndroidManifest, p.1</vt:lpstr>
      <vt:lpstr>Evasion 2: AndroidManifest, p.1</vt:lpstr>
      <vt:lpstr>Evasion 2: AndroidManifest, p.2</vt:lpstr>
      <vt:lpstr>Evasion 2: AndroidManifest, p.2</vt:lpstr>
      <vt:lpstr>Evasion 2: AndroidManifest, p.2</vt:lpstr>
      <vt:lpstr>Evasion 2: AndroidManifest, p.3</vt:lpstr>
      <vt:lpstr>Evasion 2: AndroidManifest, p.3</vt:lpstr>
      <vt:lpstr>Evasion 2: AndroidManifest, p.3</vt:lpstr>
      <vt:lpstr>Evasion 2: AndroidManifest, p.3</vt:lpstr>
      <vt:lpstr>Evasion 2: AndroidManifest</vt:lpstr>
      <vt:lpstr>Evasion 3: Files</vt:lpstr>
      <vt:lpstr>Evasion 3: Files</vt:lpstr>
      <vt:lpstr>Evasion 3: Files</vt:lpstr>
      <vt:lpstr>Evasion 3: Files</vt:lpstr>
      <vt:lpstr>PowerPoint Presentation</vt:lpstr>
      <vt:lpstr>PowerPoint Presentation</vt:lpstr>
      <vt:lpstr>Functionality cherry-picks</vt:lpstr>
      <vt:lpstr>Live streaming</vt:lpstr>
      <vt:lpstr>Network communication</vt:lpstr>
      <vt:lpstr>Network communication</vt:lpstr>
      <vt:lpstr>Network communication</vt:lpstr>
      <vt:lpstr>Conclusion</vt:lpstr>
      <vt:lpstr>Summary</vt:lpstr>
      <vt:lpstr>Links</vt:lpstr>
      <vt:lpstr>Thank you for the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Android Banking Menace</dc:title>
  <dc:creator>Raman Ladutska</dc:creator>
  <cp:lastModifiedBy>Raman Ladutska</cp:lastModifiedBy>
  <cp:revision>251</cp:revision>
  <dcterms:created xsi:type="dcterms:W3CDTF">2023-01-19T08:53:30Z</dcterms:created>
  <dcterms:modified xsi:type="dcterms:W3CDTF">2023-10-05T16:10:49Z</dcterms:modified>
</cp:coreProperties>
</file>