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93" r:id="rId1"/>
  </p:sldMasterIdLst>
  <p:notesMasterIdLst>
    <p:notesMasterId r:id="rId29"/>
  </p:notesMasterIdLst>
  <p:sldIdLst>
    <p:sldId id="256" r:id="rId2"/>
    <p:sldId id="362" r:id="rId3"/>
    <p:sldId id="363" r:id="rId4"/>
    <p:sldId id="502" r:id="rId5"/>
    <p:sldId id="495" r:id="rId6"/>
    <p:sldId id="483" r:id="rId7"/>
    <p:sldId id="498" r:id="rId8"/>
    <p:sldId id="499" r:id="rId9"/>
    <p:sldId id="486" r:id="rId10"/>
    <p:sldId id="341" r:id="rId11"/>
    <p:sldId id="325" r:id="rId12"/>
    <p:sldId id="316" r:id="rId13"/>
    <p:sldId id="347" r:id="rId14"/>
    <p:sldId id="319" r:id="rId15"/>
    <p:sldId id="348" r:id="rId16"/>
    <p:sldId id="349" r:id="rId17"/>
    <p:sldId id="350" r:id="rId18"/>
    <p:sldId id="351" r:id="rId19"/>
    <p:sldId id="352" r:id="rId20"/>
    <p:sldId id="353" r:id="rId21"/>
    <p:sldId id="355" r:id="rId22"/>
    <p:sldId id="356" r:id="rId23"/>
    <p:sldId id="358" r:id="rId24"/>
    <p:sldId id="359" r:id="rId25"/>
    <p:sldId id="360" r:id="rId26"/>
    <p:sldId id="492" r:id="rId27"/>
    <p:sldId id="459" r:id="rId28"/>
  </p:sldIdLst>
  <p:sldSz cx="9144000" cy="5143500" type="screen16x9"/>
  <p:notesSz cx="6858000" cy="9144000"/>
  <p:embeddedFontLst>
    <p:embeddedFont>
      <p:font typeface="Helvetica" panose="020B0604020202020204" pitchFamily="34" charset="0"/>
      <p:regular r:id="rId30"/>
      <p:bold r:id="rId31"/>
      <p:italic r:id="rId32"/>
      <p:boldItalic r:id="rId33"/>
    </p:embeddedFont>
    <p:embeddedFont>
      <p:font typeface="Lato" panose="020F0502020204030203" pitchFamily="34" charset="0"/>
      <p:bold r:id="rId34"/>
    </p:embeddedFont>
    <p:embeddedFont>
      <p:font typeface="Noto Sans" panose="020B0502040504020204" pitchFamily="34" charset="0"/>
      <p:regular r:id="rId35"/>
    </p:embeddedFont>
    <p:embeddedFont>
      <p:font typeface="Rajdhani" panose="02000000000000000000" pitchFamily="2" charset="0"/>
      <p:regular r:id="rId36"/>
      <p:bold r:id="rId37"/>
    </p:embeddedFont>
    <p:embeddedFont>
      <p:font typeface="Roboto" panose="02000000000000000000" pitchFamily="2" charset="0"/>
      <p:regular r:id="rId38"/>
      <p:bold r:id="rId39"/>
      <p:italic r:id="rId40"/>
      <p:boldItalic r:id="rId41"/>
    </p:embeddedFont>
    <p:embeddedFont>
      <p:font typeface="Roboto Condensed" panose="020000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6E183E-306E-4E28-B44B-B646B31D3432}">
          <p14:sldIdLst>
            <p14:sldId id="256"/>
            <p14:sldId id="362"/>
            <p14:sldId id="363"/>
            <p14:sldId id="502"/>
            <p14:sldId id="495"/>
            <p14:sldId id="483"/>
          </p14:sldIdLst>
        </p14:section>
        <p14:section name="Retrohunt" id="{6F5CEDE9-16EF-4239-BE99-52D3F2D4C9C7}">
          <p14:sldIdLst>
            <p14:sldId id="498"/>
            <p14:sldId id="499"/>
          </p14:sldIdLst>
        </p14:section>
        <p14:section name="Backup slides" id="{15539BEC-5C9D-45E6-8DA2-90754D6D3DFF}">
          <p14:sldIdLst>
            <p14:sldId id="486"/>
            <p14:sldId id="341"/>
            <p14:sldId id="325"/>
            <p14:sldId id="316"/>
            <p14:sldId id="347"/>
            <p14:sldId id="319"/>
            <p14:sldId id="348"/>
            <p14:sldId id="349"/>
            <p14:sldId id="350"/>
            <p14:sldId id="351"/>
            <p14:sldId id="352"/>
            <p14:sldId id="353"/>
            <p14:sldId id="355"/>
            <p14:sldId id="356"/>
          </p14:sldIdLst>
        </p14:section>
        <p14:section name="REST API" id="{BF1B86FA-6FD2-4200-8B45-585BDA86AF86}">
          <p14:sldIdLst>
            <p14:sldId id="358"/>
            <p14:sldId id="359"/>
            <p14:sldId id="360"/>
          </p14:sldIdLst>
        </p14:section>
        <p14:section name="Malware Archive" id="{D6CFAC7B-8C85-49BB-9D75-0EAEB774B0DB}">
          <p14:sldIdLst>
            <p14:sldId id="492"/>
          </p14:sldIdLst>
        </p14:section>
        <p14:section name="Retrohunt" id="{3A559B86-8613-462E-A442-F3F73CD2C3B6}">
          <p14:sldIdLst/>
        </p14:section>
        <p14:section name="Querying External Sources" id="{F3E04383-AB58-4BD8-867D-9882AEA6AC7F}">
          <p14:sldIdLst/>
        </p14:section>
        <p14:section name="Conclusion" id="{FC586854-DE0A-46D5-85AB-6859AA9157F0}">
          <p14:sldIdLst>
            <p14:sldId id="4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0060A8"/>
    <a:srgbClr val="0D111D"/>
    <a:srgbClr val="FF9900"/>
    <a:srgbClr val="2B5A77"/>
    <a:srgbClr val="DFE1DF"/>
    <a:srgbClr val="121828"/>
    <a:srgbClr val="1F2A44"/>
    <a:srgbClr val="4291E9"/>
    <a:srgbClr val="FBD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4097" autoAdjust="0"/>
  </p:normalViewPr>
  <p:slideViewPr>
    <p:cSldViewPr snapToGrid="0">
      <p:cViewPr varScale="1">
        <p:scale>
          <a:sx n="72" d="100"/>
          <a:sy n="72" d="100"/>
        </p:scale>
        <p:origin x="6882" y="66"/>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6C9F8-A304-458F-9F49-6A61C72DEED0}" type="datetimeFigureOut">
              <a:rPr lang="en-CA" smtClean="0"/>
              <a:t>2024-09-29</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4F95D-854F-4BFA-877E-697CF6F4D112}" type="slidenum">
              <a:rPr lang="en-CA" smtClean="0"/>
              <a:t>‹#›</a:t>
            </a:fld>
            <a:endParaRPr lang="en-CA"/>
          </a:p>
        </p:txBody>
      </p:sp>
    </p:spTree>
    <p:extLst>
      <p:ext uri="{BB962C8B-B14F-4D97-AF65-F5344CB8AC3E}">
        <p14:creationId xmlns:p14="http://schemas.microsoft.com/office/powerpoint/2010/main" val="104535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Hi everyone, </a:t>
            </a:r>
          </a:p>
          <a:p>
            <a:endParaRPr lang="en-CA"/>
          </a:p>
          <a:p>
            <a:r>
              <a:rPr lang="en-CA" strike="sngStrike"/>
              <a:t>My name is Kevin Hardy-Cooper, I’m the dynamic analysis lead for the Assemblyline project at CSE. I’m here today to give you a little overview on what Assemblyline is and how you can use it from the comfort of your desk.</a:t>
            </a:r>
          </a:p>
        </p:txBody>
      </p:sp>
      <p:sp>
        <p:nvSpPr>
          <p:cNvPr id="4" name="Slide Number Placeholder 3"/>
          <p:cNvSpPr>
            <a:spLocks noGrp="1"/>
          </p:cNvSpPr>
          <p:nvPr>
            <p:ph type="sldNum" sz="quarter" idx="5"/>
          </p:nvPr>
        </p:nvSpPr>
        <p:spPr/>
        <p:txBody>
          <a:bodyPr/>
          <a:lstStyle/>
          <a:p>
            <a:fld id="{0774F95D-854F-4BFA-877E-697CF6F4D112}" type="slidenum">
              <a:rPr lang="en-CA" smtClean="0"/>
              <a:t>1</a:t>
            </a:fld>
            <a:endParaRPr lang="en-CA"/>
          </a:p>
        </p:txBody>
      </p:sp>
    </p:spTree>
    <p:extLst>
      <p:ext uri="{BB962C8B-B14F-4D97-AF65-F5344CB8AC3E}">
        <p14:creationId xmlns:p14="http://schemas.microsoft.com/office/powerpoint/2010/main" val="327423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of choice for demo: 1b61b16dd4b7f6203d742b47411ca679f1f5734ed01534a37a126263f84396c0</a:t>
            </a: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11</a:t>
            </a:fld>
            <a:endParaRPr lang="en-CA"/>
          </a:p>
        </p:txBody>
      </p:sp>
    </p:spTree>
    <p:extLst>
      <p:ext uri="{BB962C8B-B14F-4D97-AF65-F5344CB8AC3E}">
        <p14:creationId xmlns:p14="http://schemas.microsoft.com/office/powerpoint/2010/main" val="276296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Sample of choice for demo: </a:t>
            </a:r>
            <a:r>
              <a:rPr lang="en-US"/>
              <a:t>1b61b16dd4b7f6203d742b47411ca679f1f5734ed01534a37a126263f84396c0</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This view is the submission report for the analysis of the initial file and any extracted files that followed.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This view contains a summary of the highlights from the analysis and sub-analyses, Assemblyline’s verdict on this submission, attribution from Yara rules or configuration extractors, and indicators of compromise. This view is also printable.</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12</a:t>
            </a:fld>
            <a:endParaRPr lang="en-CA"/>
          </a:p>
        </p:txBody>
      </p:sp>
    </p:spTree>
    <p:extLst>
      <p:ext uri="{BB962C8B-B14F-4D97-AF65-F5344CB8AC3E}">
        <p14:creationId xmlns:p14="http://schemas.microsoft.com/office/powerpoint/2010/main" val="43857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of choice for demo: 1b61b16dd4b7f6203d742b47411ca679f1f5734ed01534a37a126263f84396c0</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Heuristics in Assemblyline are interesting elements from an analysis of a file. Depending on how interesting an element is, a score is associated with that heuristic, and these scores can compound to determine a verdict for the submission (malicious, suspicious, informational). Indicators of compromise associated with a heuristic inherit the maliciousness level. Heuristics are searchable in Assemblyline, and you can pivot off of them to see other submissions that contain the same heuristics.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13</a:t>
            </a:fld>
            <a:endParaRPr lang="en-CA"/>
          </a:p>
        </p:txBody>
      </p:sp>
    </p:spTree>
    <p:extLst>
      <p:ext uri="{BB962C8B-B14F-4D97-AF65-F5344CB8AC3E}">
        <p14:creationId xmlns:p14="http://schemas.microsoft.com/office/powerpoint/2010/main" val="1408968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of choice for demo: 1b61b16dd4b7f6203d742b47411ca679f1f5734ed01534a37a126263f84396c0</a:t>
            </a: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14</a:t>
            </a:fld>
            <a:endParaRPr lang="en-CA"/>
          </a:p>
        </p:txBody>
      </p:sp>
    </p:spTree>
    <p:extLst>
      <p:ext uri="{BB962C8B-B14F-4D97-AF65-F5344CB8AC3E}">
        <p14:creationId xmlns:p14="http://schemas.microsoft.com/office/powerpoint/2010/main" val="30139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of choice for demo: 1b61b16dd4b7f6203d742b47411ca679f1f5734ed01534a37a126263f84396c0</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Tags are extracted data from an analysis that are associated with a heuristic.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For example, in the above screenshot, the heuristic “External file download in batch script” has the URI tagged with it. Tags, like heuristics, allow pivoting, and you can search for all analyses that contain a specific tag. Tags are typed and can represent a variety of data such as domains, URIs, Ips, portable executable function names, signatures and fingerprints.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15</a:t>
            </a:fld>
            <a:endParaRPr lang="en-CA"/>
          </a:p>
        </p:txBody>
      </p:sp>
    </p:spTree>
    <p:extLst>
      <p:ext uri="{BB962C8B-B14F-4D97-AF65-F5344CB8AC3E}">
        <p14:creationId xmlns:p14="http://schemas.microsoft.com/office/powerpoint/2010/main" val="232201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6000"/>
              </a:lnSpc>
              <a:spcAft>
                <a:spcPts val="800"/>
              </a:spcAft>
            </a:pPr>
            <a:r>
              <a:rPr lang="en-CA" sz="1800" i="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RECURSIVE FILE ANALYSIS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Assemblyline analyzes files recursively, as in embedded elements are resubmitted. Services used for analysis will depend on the file type. The example seen below is the file tree for the malware sample, and you can see the benefits of recursive file analysis and variety of services:</a:t>
            </a:r>
          </a:p>
          <a:p>
            <a:pPr algn="just">
              <a:lnSpc>
                <a:spcPct val="116000"/>
              </a:lnSpc>
              <a:spcAft>
                <a:spcPts val="800"/>
              </a:spcAft>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6000"/>
              </a:lnSpc>
              <a:spcBef>
                <a:spcPts val="0"/>
              </a:spcBef>
              <a:spcAft>
                <a:spcPts val="80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code/html &gt; code/</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javascript</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&gt; archive/zip &gt; shortcut/windows &gt; code/batch</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17</a:t>
            </a:fld>
            <a:endParaRPr lang="en-CA"/>
          </a:p>
        </p:txBody>
      </p:sp>
    </p:spTree>
    <p:extLst>
      <p:ext uri="{BB962C8B-B14F-4D97-AF65-F5344CB8AC3E}">
        <p14:creationId xmlns:p14="http://schemas.microsoft.com/office/powerpoint/2010/main" val="874540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When viewing the file details page for the initial HTML file, you can see the hashes for that file, the file type, the number of times that this file has been seen in this Assemblyline instance, a preview of the file if render-able, and the entropy. An analyst can download the  file safely in the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CaRT</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format if configured.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An analyst can view the file contents in the ASCII viewer.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It should be noted that this HTML file is used for phishing and contains a password for an embedded file in plaintext: U523.</a:t>
            </a: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A feature that was recently added was the ability to use artificial intelligence to summarize the behaviour of scripts.</a:t>
            </a:r>
          </a:p>
          <a:p>
            <a:pPr algn="just">
              <a:lnSpc>
                <a:spcPct val="116000"/>
              </a:lnSpc>
              <a:spcAft>
                <a:spcPts val="800"/>
              </a:spcAft>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6000"/>
              </a:lnSpc>
              <a:spcBef>
                <a:spcPts val="0"/>
              </a:spcBef>
              <a:spcAft>
                <a:spcPts val="80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The summary hits the nail on the head. This is a malicious script disguised as an HTML document that downloads a ZIP file to disk. Keep in mind that the malicious JavaScript in this file is heavily obfuscated, so this summary is very impressive.</a:t>
            </a:r>
          </a:p>
          <a:p>
            <a:pPr marL="0" marR="0" lvl="0" indent="0" algn="just" defTabSz="914400" rtl="0" eaLnBrk="1" fontAlgn="auto" latinLnBrk="0" hangingPunct="1">
              <a:lnSpc>
                <a:spcPct val="116000"/>
              </a:lnSpc>
              <a:spcBef>
                <a:spcPts val="0"/>
              </a:spcBef>
              <a:spcAft>
                <a:spcPts val="800"/>
              </a:spcAft>
              <a:buClrTx/>
              <a:buSzTx/>
              <a:buFontTx/>
              <a:buNone/>
              <a:tabLst/>
              <a:defRPr/>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6000"/>
              </a:lnSpc>
              <a:spcBef>
                <a:spcPts val="0"/>
              </a:spcBef>
              <a:spcAft>
                <a:spcPts val="80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An analyst can also explore the file contents with the HEX viewer:.</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18</a:t>
            </a:fld>
            <a:endParaRPr lang="en-CA"/>
          </a:p>
        </p:txBody>
      </p:sp>
    </p:spTree>
    <p:extLst>
      <p:ext uri="{BB962C8B-B14F-4D97-AF65-F5344CB8AC3E}">
        <p14:creationId xmlns:p14="http://schemas.microsoft.com/office/powerpoint/2010/main" val="874536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A exceptionally popular vector that the Government of Canada receives as phishing attachments is HTML files. To combat this, we developed the JsJaws (or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JsMachoir</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service, which uses a variety of open-source tools to detect malicious JavaScript. Two emulators are used (Box.js and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MalwareJail</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one abstract syntax tree tool (JS-X-Ray), a signature set that runs on both file contents and emulator output, and a few other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Looking at the above service analysis output from JsJaws for this HTML file, the emulator was able to emulate the file to the point where a ZIP file was written to disk, and this file is then resubmitted to Assemblyline for analysis.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19</a:t>
            </a:fld>
            <a:endParaRPr lang="en-CA"/>
          </a:p>
        </p:txBody>
      </p:sp>
    </p:spTree>
    <p:extLst>
      <p:ext uri="{BB962C8B-B14F-4D97-AF65-F5344CB8AC3E}">
        <p14:creationId xmlns:p14="http://schemas.microsoft.com/office/powerpoint/2010/main" val="83527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The Extract service receives this archive file and leverages a word list passed from previous services in the extraction tree for password guessing. Using the correct password from the HTML file, the contents of the ZIP file were successfully extracted. The LNK within this ZIP is then resubmitted to Assemblyline for analysis.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20</a:t>
            </a:fld>
            <a:endParaRPr lang="en-CA"/>
          </a:p>
        </p:txBody>
      </p:sp>
    </p:spTree>
    <p:extLst>
      <p:ext uri="{BB962C8B-B14F-4D97-AF65-F5344CB8AC3E}">
        <p14:creationId xmlns:p14="http://schemas.microsoft.com/office/powerpoint/2010/main" val="49554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The Characterize service receives this Windows shortcut file and analyzes this file using the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Exiftool</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and the LnkParse3 tool. This malicious LNK file “borrows” the Microsoft Edge icon to fool the user, and we were able to extract Windows commands that would have been run on the victim’s computer. These Windows commands get written to a batch file and that file gets resubmitted to Assemblyline for further analysis.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21</a:t>
            </a:fld>
            <a:endParaRPr lang="en-CA"/>
          </a:p>
        </p:txBody>
      </p:sp>
    </p:spTree>
    <p:extLst>
      <p:ext uri="{BB962C8B-B14F-4D97-AF65-F5344CB8AC3E}">
        <p14:creationId xmlns:p14="http://schemas.microsoft.com/office/powerpoint/2010/main" val="197221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BEE996A-ED88-E848-50FB-7BD35BA9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AB20B5A-B4C5-67DA-FB6E-FABE73EED9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23556" name="Slide Number Placeholder 3">
            <a:extLst>
              <a:ext uri="{FF2B5EF4-FFF2-40B4-BE49-F238E27FC236}">
                <a16:creationId xmlns:a16="http://schemas.microsoft.com/office/drawing/2014/main" id="{03C9791C-FF61-6823-0172-F188C64DE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955902-57B8-43DA-89E9-CDDDE62C6D14}" type="slidenum">
              <a:rPr lang="en-CA" altLang="en-US" smtClean="0">
                <a:solidFill>
                  <a:srgbClr val="000000"/>
                </a:solidFill>
              </a:rPr>
              <a:pPr fontAlgn="base">
                <a:spcBef>
                  <a:spcPct val="0"/>
                </a:spcBef>
                <a:spcAft>
                  <a:spcPct val="0"/>
                </a:spcAft>
              </a:pPr>
              <a:t>2</a:t>
            </a:fld>
            <a:endParaRPr lang="en-CA"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6000"/>
              </a:lnSpc>
              <a:spcAft>
                <a:spcPts val="800"/>
              </a:spcAft>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The service that is tailored for batch files is called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Batchdeobfuscator</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and this service </a:t>
            </a:r>
            <a:r>
              <a:rPr lang="en-CA" sz="1800" err="1">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deobfuscates</a:t>
            </a: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 and parses batch files. This service recognizes that an external file was downloaded to disk, raised a heuristic, tagged the URI, and flagged this heuristic and URI as suspicious.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solidFill>
                  <a:srgbClr val="808080"/>
                </a:solidFill>
                <a:effectLst/>
                <a:latin typeface="Aptos" panose="020B0004020202020204" pitchFamily="34" charset="0"/>
                <a:ea typeface="Times New Roman" panose="02020603050405020304" pitchFamily="18" charset="0"/>
                <a:cs typeface="Times New Roman" panose="02020603050405020304" pitchFamily="18" charset="0"/>
              </a:rPr>
              <a:t>Since the majority of files that Assemblyline receives are benign, it cannot download every file from every URL that it sees, so URLs to be downloaded must be flagged as suspicious or malicious.</a:t>
            </a: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22</a:t>
            </a:fld>
            <a:endParaRPr lang="en-CA"/>
          </a:p>
        </p:txBody>
      </p:sp>
    </p:spTree>
    <p:extLst>
      <p:ext uri="{BB962C8B-B14F-4D97-AF65-F5344CB8AC3E}">
        <p14:creationId xmlns:p14="http://schemas.microsoft.com/office/powerpoint/2010/main" val="73078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err="1">
                <a:effectLst/>
                <a:latin typeface="Aptos" panose="020B0004020202020204" pitchFamily="34" charset="0"/>
                <a:ea typeface="Times New Roman" panose="02020603050405020304" pitchFamily="18" charset="0"/>
                <a:cs typeface="Times New Roman" panose="02020603050405020304" pitchFamily="18" charset="0"/>
              </a:rPr>
              <a:t>Assemblyline</a:t>
            </a:r>
            <a:r>
              <a:rPr lang="en-CA" sz="1800">
                <a:effectLst/>
                <a:latin typeface="Aptos" panose="020B0004020202020204" pitchFamily="34" charset="0"/>
                <a:ea typeface="Times New Roman" panose="02020603050405020304" pitchFamily="18" charset="0"/>
                <a:cs typeface="Times New Roman" panose="02020603050405020304" pitchFamily="18" charset="0"/>
              </a:rPr>
              <a:t> also includes a powerful REST API which can be used for submissions, searching, data mining, and automation.</a:t>
            </a:r>
          </a:p>
          <a:p>
            <a:endParaRPr lang="en-CA"/>
          </a:p>
          <a:p>
            <a:pPr algn="just">
              <a:lnSpc>
                <a:spcPct val="116000"/>
              </a:lnSpc>
              <a:spcAft>
                <a:spcPts val="800"/>
              </a:spcAft>
            </a:pPr>
            <a:r>
              <a:rPr lang="en-CA" sz="1800">
                <a:effectLst/>
                <a:latin typeface="Aptos" panose="020B0004020202020204" pitchFamily="34" charset="0"/>
                <a:ea typeface="Times New Roman" panose="02020603050405020304" pitchFamily="18" charset="0"/>
                <a:cs typeface="Times New Roman" panose="02020603050405020304" pitchFamily="18" charset="0"/>
              </a:rPr>
              <a:t>Here are a few examples of how the CCCS uses the REST API to perform critic functions:</a:t>
            </a:r>
          </a:p>
          <a:p>
            <a:pPr marL="342900" lvl="0" indent="-342900" algn="just">
              <a:lnSpc>
                <a:spcPct val="116000"/>
              </a:lnSpc>
              <a:buFont typeface="Symbol" panose="05050102010706020507" pitchFamily="18" charset="2"/>
              <a:buChar char=""/>
            </a:pPr>
            <a:r>
              <a:rPr lang="en-CA" sz="1800">
                <a:effectLst/>
                <a:latin typeface="Aptos" panose="020B0004020202020204" pitchFamily="34" charset="0"/>
                <a:ea typeface="Times New Roman" panose="02020603050405020304" pitchFamily="18" charset="0"/>
                <a:cs typeface="Times New Roman" panose="02020603050405020304" pitchFamily="18" charset="0"/>
              </a:rPr>
              <a:t>The “ingest” API is used by EDR tools across the Government of Canada’s to send millions of files a day to </a:t>
            </a:r>
            <a:r>
              <a:rPr lang="en-CA" sz="1800" err="1">
                <a:effectLst/>
                <a:latin typeface="Aptos" panose="020B0004020202020204" pitchFamily="34" charset="0"/>
                <a:ea typeface="Times New Roman" panose="02020603050405020304" pitchFamily="18" charset="0"/>
                <a:cs typeface="Times New Roman" panose="02020603050405020304" pitchFamily="18" charset="0"/>
              </a:rPr>
              <a:t>Assemblyline</a:t>
            </a:r>
            <a:r>
              <a:rPr lang="en-CA" sz="1800">
                <a:effectLst/>
                <a:latin typeface="Aptos" panose="020B0004020202020204" pitchFamily="34" charset="0"/>
                <a:ea typeface="Times New Roman" panose="02020603050405020304" pitchFamily="18" charset="0"/>
                <a:cs typeface="Times New Roman" panose="02020603050405020304" pitchFamily="18" charset="0"/>
              </a:rPr>
              <a:t>, including with each file information about the host where that file was collected from, timestamps, and file system data.</a:t>
            </a:r>
          </a:p>
          <a:p>
            <a:pPr marL="342900" lvl="0" indent="-342900" algn="just">
              <a:lnSpc>
                <a:spcPct val="116000"/>
              </a:lnSpc>
              <a:buFont typeface="Symbol" panose="05050102010706020507" pitchFamily="18" charset="2"/>
              <a:buChar char=""/>
            </a:pPr>
            <a:r>
              <a:rPr lang="en-CA" sz="1800">
                <a:effectLst/>
                <a:latin typeface="Aptos" panose="020B0004020202020204" pitchFamily="34" charset="0"/>
                <a:ea typeface="Times New Roman" panose="02020603050405020304" pitchFamily="18" charset="0"/>
                <a:cs typeface="Times New Roman" panose="02020603050405020304" pitchFamily="18" charset="0"/>
              </a:rPr>
              <a:t>The “ontology” API is used to harvest the generated data in a flat format from </a:t>
            </a:r>
            <a:r>
              <a:rPr lang="en-CA" sz="1800" err="1">
                <a:effectLst/>
                <a:latin typeface="Aptos" panose="020B0004020202020204" pitchFamily="34" charset="0"/>
                <a:ea typeface="Times New Roman" panose="02020603050405020304" pitchFamily="18" charset="0"/>
                <a:cs typeface="Times New Roman" panose="02020603050405020304" pitchFamily="18" charset="0"/>
              </a:rPr>
              <a:t>Assemblyline</a:t>
            </a:r>
            <a:r>
              <a:rPr lang="en-CA" sz="1800">
                <a:effectLst/>
                <a:latin typeface="Aptos" panose="020B0004020202020204" pitchFamily="34" charset="0"/>
                <a:ea typeface="Times New Roman" panose="02020603050405020304" pitchFamily="18" charset="0"/>
                <a:cs typeface="Times New Roman" panose="02020603050405020304" pitchFamily="18" charset="0"/>
              </a:rPr>
              <a:t> for each file and store it in a relational database such that big data analytics can be used.</a:t>
            </a:r>
          </a:p>
          <a:p>
            <a:pPr marL="342900" lvl="0" indent="-342900" algn="just">
              <a:lnSpc>
                <a:spcPct val="116000"/>
              </a:lnSpc>
              <a:buFont typeface="Symbol" panose="05050102010706020507" pitchFamily="18" charset="2"/>
              <a:buChar char=""/>
            </a:pPr>
            <a:r>
              <a:rPr lang="en-CA" sz="1800">
                <a:effectLst/>
                <a:latin typeface="Aptos" panose="020B0004020202020204" pitchFamily="34" charset="0"/>
                <a:ea typeface="Times New Roman" panose="02020603050405020304" pitchFamily="18" charset="0"/>
                <a:cs typeface="Times New Roman" panose="02020603050405020304" pitchFamily="18" charset="0"/>
              </a:rPr>
              <a:t>The reverse engineering team uses the “ingest” API to send new files to </a:t>
            </a:r>
            <a:r>
              <a:rPr lang="en-CA" sz="1800" err="1">
                <a:effectLst/>
                <a:latin typeface="Aptos" panose="020B0004020202020204" pitchFamily="34" charset="0"/>
                <a:ea typeface="Times New Roman" panose="02020603050405020304" pitchFamily="18" charset="0"/>
                <a:cs typeface="Times New Roman" panose="02020603050405020304" pitchFamily="18" charset="0"/>
              </a:rPr>
              <a:t>Assemblyline</a:t>
            </a:r>
            <a:r>
              <a:rPr lang="en-CA" sz="1800">
                <a:effectLst/>
                <a:latin typeface="Aptos" panose="020B0004020202020204" pitchFamily="34" charset="0"/>
                <a:ea typeface="Times New Roman" panose="02020603050405020304" pitchFamily="18" charset="0"/>
                <a:cs typeface="Times New Roman" panose="02020603050405020304" pitchFamily="18" charset="0"/>
              </a:rPr>
              <a:t> that hit their future hunts on malware database services like </a:t>
            </a:r>
            <a:r>
              <a:rPr lang="en-CA" sz="1800" err="1">
                <a:effectLst/>
                <a:latin typeface="Aptos" panose="020B0004020202020204" pitchFamily="34" charset="0"/>
                <a:ea typeface="Times New Roman" panose="02020603050405020304" pitchFamily="18" charset="0"/>
                <a:cs typeface="Times New Roman" panose="02020603050405020304" pitchFamily="18" charset="0"/>
              </a:rPr>
              <a:t>VirusTotal</a:t>
            </a:r>
            <a:r>
              <a:rPr lang="en-CA" sz="1800">
                <a:effectLst/>
                <a:latin typeface="Aptos" panose="020B0004020202020204" pitchFamily="34" charset="0"/>
                <a:ea typeface="Times New Roman" panose="02020603050405020304" pitchFamily="18" charset="0"/>
                <a:cs typeface="Times New Roman" panose="02020603050405020304" pitchFamily="18" charset="0"/>
              </a:rPr>
              <a:t> and Malware Bazaar, such that they can analyze how their configuration extractors perform against the latest public samples.</a:t>
            </a:r>
          </a:p>
          <a:p>
            <a:pPr marL="342900" lvl="0" indent="-342900" algn="just">
              <a:lnSpc>
                <a:spcPct val="116000"/>
              </a:lnSpc>
              <a:spcAft>
                <a:spcPts val="800"/>
              </a:spcAft>
              <a:buFont typeface="Symbol" panose="05050102010706020507" pitchFamily="18" charset="2"/>
              <a:buChar char=""/>
            </a:pPr>
            <a:r>
              <a:rPr lang="en-CA" sz="1800">
                <a:effectLst/>
                <a:latin typeface="Aptos" panose="020B0004020202020204" pitchFamily="34" charset="0"/>
                <a:ea typeface="Times New Roman" panose="02020603050405020304" pitchFamily="18" charset="0"/>
                <a:cs typeface="Times New Roman" panose="02020603050405020304" pitchFamily="18" charset="0"/>
              </a:rPr>
              <a:t>The “replay” API is used to send submissions of interest from a low-side system to a high-side system for further analytics, preserving the submission across the system.</a:t>
            </a: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24</a:t>
            </a:fld>
            <a:endParaRPr lang="en-CA"/>
          </a:p>
        </p:txBody>
      </p:sp>
    </p:spTree>
    <p:extLst>
      <p:ext uri="{BB962C8B-B14F-4D97-AF65-F5344CB8AC3E}">
        <p14:creationId xmlns:p14="http://schemas.microsoft.com/office/powerpoint/2010/main" val="1520477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6000"/>
              </a:lnSpc>
              <a:spcAft>
                <a:spcPts val="800"/>
              </a:spcAft>
            </a:pPr>
            <a:r>
              <a:rPr lang="en-CA" sz="1800">
                <a:effectLst/>
                <a:latin typeface="Aptos" panose="020B0004020202020204" pitchFamily="34" charset="0"/>
                <a:ea typeface="Times New Roman" panose="02020603050405020304" pitchFamily="18" charset="0"/>
                <a:cs typeface="Times New Roman" panose="02020603050405020304" pitchFamily="18" charset="0"/>
              </a:rPr>
              <a:t>Assemblyline was initially designed to never store data forever. This was due to the large throughput of data that it receives and generates, and the guiding principle that alerts should be triaged as soon as possible, therefore there is no need to store files for longer than a few months.</a:t>
            </a: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effectLst/>
                <a:latin typeface="Aptos" panose="020B0004020202020204" pitchFamily="34" charset="0"/>
                <a:ea typeface="Times New Roman" panose="02020603050405020304" pitchFamily="18" charset="0"/>
                <a:cs typeface="Times New Roman" panose="02020603050405020304" pitchFamily="18" charset="0"/>
              </a:rPr>
              <a:t>The CCCS is increasingly moving towards big data analytics, which has created the requirement to store some data forever. With this requirement, the Assemblyline team has developed the “Malware Archive” concept, which is basically a feature that allows you to store submissions forever in the system.</a:t>
            </a: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effectLst/>
                <a:latin typeface="Aptos" panose="020B0004020202020204" pitchFamily="34" charset="0"/>
                <a:ea typeface="Times New Roman" panose="02020603050405020304" pitchFamily="18" charset="0"/>
                <a:cs typeface="Times New Roman" panose="02020603050405020304" pitchFamily="18" charset="0"/>
              </a:rPr>
              <a:t>The most interesting aspects of this capability is that when you are viewing a submission that has been retained forever in the Malware Archive, you can view “relations” between files in the system (archived and non-archived) and “community” feedback about the file.</a:t>
            </a: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pPr algn="just">
              <a:lnSpc>
                <a:spcPct val="116000"/>
              </a:lnSpc>
              <a:spcAft>
                <a:spcPts val="800"/>
              </a:spcAft>
            </a:pPr>
            <a:r>
              <a:rPr lang="en-CA" sz="1800">
                <a:effectLst/>
                <a:latin typeface="Aptos" panose="020B0004020202020204" pitchFamily="34" charset="0"/>
                <a:ea typeface="Times New Roman" panose="02020603050405020304" pitchFamily="18" charset="0"/>
                <a:cs typeface="Times New Roman" panose="02020603050405020304" pitchFamily="18" charset="0"/>
              </a:rPr>
              <a:t>Relations could be attributions, labels, or file types for files that match a given query in the archive. Community feedback can be viewed per submission, where users can add labels and comments, which subsequently can be searchable in the archive view.</a:t>
            </a:r>
          </a:p>
          <a:p>
            <a:pPr algn="just">
              <a:lnSpc>
                <a:spcPct val="116000"/>
              </a:lnSpc>
              <a:spcAft>
                <a:spcPts val="800"/>
              </a:spcAft>
            </a:pPr>
            <a:endParaRPr lang="en-CA"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26</a:t>
            </a:fld>
            <a:endParaRPr lang="en-CA"/>
          </a:p>
        </p:txBody>
      </p:sp>
    </p:spTree>
    <p:extLst>
      <p:ext uri="{BB962C8B-B14F-4D97-AF65-F5344CB8AC3E}">
        <p14:creationId xmlns:p14="http://schemas.microsoft.com/office/powerpoint/2010/main" val="1207476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That’s it. If you have any questions, now is the time. Otherwise you have our contact information here. Thank you.</a:t>
            </a:r>
          </a:p>
          <a:p>
            <a:endParaRPr lang="en-CA"/>
          </a:p>
          <a:p>
            <a:r>
              <a:rPr lang="en-CA"/>
              <a:t>Backup Questions:</a:t>
            </a:r>
          </a:p>
          <a:p>
            <a:pPr marL="171450" indent="-171450">
              <a:buFont typeface="Arial" panose="020B0604020202020204" pitchFamily="34" charset="0"/>
              <a:buChar char="•"/>
            </a:pPr>
            <a:r>
              <a:rPr lang="en-CA"/>
              <a:t>What’s the highest throughput you’ve seen from a deployment of </a:t>
            </a:r>
            <a:r>
              <a:rPr lang="en-CA" err="1"/>
              <a:t>Assemblyline</a:t>
            </a:r>
            <a:r>
              <a:rPr lang="en-CA"/>
              <a:t>?</a:t>
            </a:r>
          </a:p>
          <a:p>
            <a:pPr marL="628650" lvl="1" indent="-171450">
              <a:buFont typeface="Arial" panose="020B0604020202020204" pitchFamily="34" charset="0"/>
              <a:buChar char="•"/>
            </a:pPr>
            <a:r>
              <a:rPr lang="en-CA"/>
              <a:t>We’ve seen processing as high as ~10M files per day, we’re actively looking to increase that number with starting to migrate some our core components to use Rust to facilitate direct interaction rather than using Redis as a message broker for internal communications</a:t>
            </a:r>
          </a:p>
          <a:p>
            <a:pPr marL="171450" lvl="0" indent="-171450">
              <a:buFont typeface="Arial" panose="020B0604020202020204" pitchFamily="34" charset="0"/>
              <a:buChar char="•"/>
            </a:pPr>
            <a:r>
              <a:rPr lang="en-CA"/>
              <a:t>Are there any other open-source projects by the CCCS?</a:t>
            </a:r>
          </a:p>
          <a:p>
            <a:pPr marL="628650" lvl="1" indent="-171450">
              <a:buFont typeface="Arial" panose="020B0604020202020204" pitchFamily="34" charset="0"/>
              <a:buChar char="•"/>
            </a:pPr>
            <a:r>
              <a:rPr lang="en-CA"/>
              <a:t>Howler: a</a:t>
            </a:r>
            <a:r>
              <a:rPr lang="en-US" b="0" i="0" err="1">
                <a:solidFill>
                  <a:srgbClr val="F0F6FC"/>
                </a:solidFill>
                <a:effectLst/>
                <a:latin typeface="-apple-system"/>
              </a:rPr>
              <a:t>llows</a:t>
            </a:r>
            <a:r>
              <a:rPr lang="en-US" b="0" i="0">
                <a:solidFill>
                  <a:srgbClr val="F0F6FC"/>
                </a:solidFill>
                <a:effectLst/>
                <a:latin typeface="-apple-system"/>
              </a:rPr>
              <a:t> analysts to triage hits and alerts</a:t>
            </a:r>
            <a:endParaRPr lang="en-CA"/>
          </a:p>
          <a:p>
            <a:pPr marL="628650" lvl="1" indent="-171450">
              <a:buFont typeface="Arial" panose="020B0604020202020204" pitchFamily="34" charset="0"/>
              <a:buChar char="•"/>
            </a:pPr>
            <a:r>
              <a:rPr lang="en-CA"/>
              <a:t>Borealis: an enrichment API for IOC lookups (integration with AL supported)</a:t>
            </a:r>
          </a:p>
          <a:p>
            <a:pPr marL="628650" lvl="1" indent="-171450">
              <a:buFont typeface="Arial" panose="020B0604020202020204" pitchFamily="34" charset="0"/>
              <a:buChar char="•"/>
            </a:pPr>
            <a:r>
              <a:rPr lang="en-CA"/>
              <a:t>Tools: CCCS-Yara, MACO, </a:t>
            </a:r>
            <a:r>
              <a:rPr lang="en-CA" err="1"/>
              <a:t>configextractor-py</a:t>
            </a:r>
            <a:endParaRPr lang="en-CA"/>
          </a:p>
          <a:p>
            <a:pPr marL="171450" lvl="0" indent="-171450">
              <a:buFont typeface="Arial" panose="020B0604020202020204" pitchFamily="34" charset="0"/>
              <a:buChar char="•"/>
            </a:pPr>
            <a:r>
              <a:rPr lang="en-CA"/>
              <a:t>Is there anything to look forward to in the coming year?</a:t>
            </a:r>
          </a:p>
          <a:p>
            <a:pPr marL="628650" lvl="1" indent="-171450">
              <a:buFont typeface="Arial" panose="020B0604020202020204" pitchFamily="34" charset="0"/>
              <a:buChar char="•"/>
            </a:pPr>
            <a:r>
              <a:rPr lang="en-CA"/>
              <a:t>Rust migration as mentioned earlier to increase system performance</a:t>
            </a:r>
          </a:p>
          <a:p>
            <a:pPr marL="628650" lvl="1" indent="-171450">
              <a:buFont typeface="Arial" panose="020B0604020202020204" pitchFamily="34" charset="0"/>
              <a:buChar char="•"/>
            </a:pPr>
            <a:r>
              <a:rPr lang="en-CA"/>
              <a:t>Submission Profiles: An easier way to onboard users by using pre-defined submission profiles</a:t>
            </a:r>
          </a:p>
          <a:p>
            <a:pPr marL="628650" lvl="1" indent="-171450">
              <a:buFont typeface="Arial" panose="020B0604020202020204" pitchFamily="34" charset="0"/>
              <a:buChar char="•"/>
            </a:pPr>
            <a:r>
              <a:rPr lang="en-CA"/>
              <a:t>Malware Archive Evolution: clustering, custom tags/labels, user-supplied supplementary files</a:t>
            </a:r>
          </a:p>
          <a:p>
            <a:pPr marL="628650" lvl="1" indent="-171450">
              <a:buFont typeface="Arial" panose="020B0604020202020204" pitchFamily="34" charset="0"/>
              <a:buChar char="•"/>
            </a:pPr>
            <a:endParaRPr lang="en-CA"/>
          </a:p>
          <a:p>
            <a:pPr marL="171450" lvl="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27</a:t>
            </a:fld>
            <a:endParaRPr lang="en-CA"/>
          </a:p>
        </p:txBody>
      </p:sp>
    </p:spTree>
    <p:extLst>
      <p:ext uri="{BB962C8B-B14F-4D97-AF65-F5344CB8AC3E}">
        <p14:creationId xmlns:p14="http://schemas.microsoft.com/office/powerpoint/2010/main" val="38404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Let’s start with the basics, what is Assemblyline?</a:t>
            </a:r>
          </a:p>
          <a:p>
            <a:endParaRPr lang="en-CA"/>
          </a:p>
          <a:p>
            <a:r>
              <a:rPr lang="en-CA"/>
              <a:t>Assemblyline is a scalable file analysis system that was designed to scan millions of files per day. </a:t>
            </a:r>
          </a:p>
          <a:p>
            <a:endParaRPr lang="en-CA"/>
          </a:p>
          <a:p>
            <a:r>
              <a:rPr lang="en-CA"/>
              <a:t>It was designed to automate analysis for incident detection and response teams. </a:t>
            </a:r>
            <a:endParaRPr lang="en-CA">
              <a:cs typeface="Calibri"/>
            </a:endParaRPr>
          </a:p>
          <a:p>
            <a:endParaRPr lang="en-CA"/>
          </a:p>
          <a:p>
            <a:r>
              <a:rPr lang="en-CA"/>
              <a:t>It is designed in a way where it can easily integrate with existing ecosystems by exposing a comprehensive API and by giving you the ability to wrap your own set of tools into services for the platform. </a:t>
            </a:r>
            <a:endParaRPr lang="en-CA">
              <a:cs typeface="Calibri"/>
            </a:endParaRPr>
          </a:p>
          <a:p>
            <a:endParaRPr lang="en-CA"/>
          </a:p>
          <a:p>
            <a:r>
              <a:rPr lang="en-CA"/>
              <a:t>Assemblyline was release to open-source in Oct 2017 and the current version that is available, version 4, was first released in 2020.</a:t>
            </a:r>
          </a:p>
        </p:txBody>
      </p:sp>
      <p:sp>
        <p:nvSpPr>
          <p:cNvPr id="4" name="Slide Number Placeholder 3"/>
          <p:cNvSpPr>
            <a:spLocks noGrp="1"/>
          </p:cNvSpPr>
          <p:nvPr>
            <p:ph type="sldNum" sz="quarter" idx="5"/>
          </p:nvPr>
        </p:nvSpPr>
        <p:spPr/>
        <p:txBody>
          <a:bodyPr/>
          <a:lstStyle/>
          <a:p>
            <a:fld id="{0774F95D-854F-4BFA-877E-697CF6F4D112}" type="slidenum">
              <a:rPr lang="en-CA" smtClean="0"/>
              <a:t>3</a:t>
            </a:fld>
            <a:endParaRPr lang="en-CA"/>
          </a:p>
        </p:txBody>
      </p:sp>
    </p:spTree>
    <p:extLst>
      <p:ext uri="{BB962C8B-B14F-4D97-AF65-F5344CB8AC3E}">
        <p14:creationId xmlns:p14="http://schemas.microsoft.com/office/powerpoint/2010/main" val="144626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7F28D6E-CB2C-8F4D-A7AD-7316443201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EA50C29-90B7-BB2C-2DC8-5AB77B15BF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Here’s the 10-thousand foot view of how Malware Cyber is processing files.</a:t>
            </a:r>
          </a:p>
          <a:p>
            <a:pPr eaLnBrk="1" hangingPunct="1">
              <a:spcBef>
                <a:spcPct val="0"/>
              </a:spcBef>
            </a:pPr>
            <a:endParaRPr lang="en-CA" altLang="en-US"/>
          </a:p>
          <a:p>
            <a:pPr eaLnBrk="1" hangingPunct="1">
              <a:spcBef>
                <a:spcPct val="0"/>
              </a:spcBef>
            </a:pPr>
            <a:r>
              <a:rPr lang="en-CA" altLang="en-US"/>
              <a:t>It first starts by gathering files for Assembylline to scan, these files come from our various sources that we have. These can include automated threat feed analysis, partners submitting single files manually or using scripts to automatically submit predetermined sets of files through our APIs.</a:t>
            </a:r>
          </a:p>
          <a:p>
            <a:pPr eaLnBrk="1" hangingPunct="1">
              <a:spcBef>
                <a:spcPct val="0"/>
              </a:spcBef>
            </a:pPr>
            <a:endParaRPr lang="en-CA" altLang="en-US"/>
          </a:p>
          <a:p>
            <a:pPr eaLnBrk="1" hangingPunct="1">
              <a:spcBef>
                <a:spcPct val="0"/>
              </a:spcBef>
            </a:pPr>
            <a:r>
              <a:rPr lang="en-CA" altLang="en-US"/>
              <a:t>Once the file gets in, Assemblyline will look at each file type and will send the file to the appropriate service out of our 50+ open-source services but in the case of "Malware Cyber", the file will also be sent to a few proprietary services as well, services that could not be shared with the open-source community.</a:t>
            </a:r>
            <a:endParaRPr lang="en-CA" altLang="en-US">
              <a:cs typeface="Calibri" panose="020F0502020204030204" pitchFamily="34" charset="0"/>
            </a:endParaRPr>
          </a:p>
          <a:p>
            <a:pPr eaLnBrk="1" hangingPunct="1">
              <a:spcBef>
                <a:spcPct val="0"/>
              </a:spcBef>
            </a:pPr>
            <a:endParaRPr lang="en-CA" altLang="en-US"/>
          </a:p>
          <a:p>
            <a:pPr eaLnBrk="1" hangingPunct="1">
              <a:spcBef>
                <a:spcPct val="0"/>
              </a:spcBef>
            </a:pPr>
            <a:r>
              <a:rPr lang="en-CA" altLang="en-US"/>
              <a:t>For services that have external rulesets, Yara, Suricata and Sigma to name a few, Assemblyline will pull the rules from the commercial and proprietary feeds that we have configured and run those different rules on the files that were submitted.</a:t>
            </a:r>
            <a:endParaRPr lang="en-CA" altLang="en-US">
              <a:cs typeface="Calibri" panose="020F0502020204030204" pitchFamily="34" charset="0"/>
            </a:endParaRPr>
          </a:p>
          <a:p>
            <a:pPr eaLnBrk="1" hangingPunct="1">
              <a:spcBef>
                <a:spcPct val="0"/>
              </a:spcBef>
            </a:pPr>
            <a:endParaRPr lang="en-CA" altLang="en-US"/>
          </a:p>
          <a:p>
            <a:pPr eaLnBrk="1" hangingPunct="1">
              <a:spcBef>
                <a:spcPct val="0"/>
              </a:spcBef>
            </a:pPr>
            <a:r>
              <a:rPr lang="en-CA" altLang="en-US"/>
              <a:t>Assemblyline will also send your file to the different AV products that we own, send the file to our dynamic analysis farm built on top of CAPE and any other security product that we’ve configured.</a:t>
            </a:r>
          </a:p>
          <a:p>
            <a:pPr eaLnBrk="1" hangingPunct="1">
              <a:spcBef>
                <a:spcPct val="0"/>
              </a:spcBef>
            </a:pPr>
            <a:endParaRPr lang="en-CA" altLang="en-US"/>
          </a:p>
          <a:p>
            <a:pPr eaLnBrk="1" hangingPunct="1">
              <a:spcBef>
                <a:spcPct val="0"/>
              </a:spcBef>
            </a:pPr>
            <a:r>
              <a:rPr lang="en-CA" altLang="en-US"/>
              <a:t>Results for each service will be aggregated, tags will be generated, and a final score will be computed for each file. Assemblyline will recursively analyze the files that it found during analysis.</a:t>
            </a:r>
            <a:endParaRPr lang="en-CA" altLang="en-US">
              <a:cs typeface="Calibri" panose="020F0502020204030204" pitchFamily="34" charset="0"/>
            </a:endParaRPr>
          </a:p>
          <a:p>
            <a:pPr eaLnBrk="1" hangingPunct="1">
              <a:spcBef>
                <a:spcPct val="0"/>
              </a:spcBef>
            </a:pPr>
            <a:endParaRPr lang="en-CA" altLang="en-US"/>
          </a:p>
          <a:p>
            <a:pPr eaLnBrk="1" hangingPunct="1">
              <a:spcBef>
                <a:spcPct val="0"/>
              </a:spcBef>
            </a:pPr>
            <a:r>
              <a:rPr lang="en-CA" altLang="en-US"/>
              <a:t>After this is all done, Alerts can be generated in the system if the originator has chosen to do so, indicators of compromise will be brought forward to the user and Assemblyline will then pass on the results to another system for the IOCs to be analyzed and actioned.</a:t>
            </a:r>
            <a:endParaRPr lang="en-CA" altLang="en-US">
              <a:cs typeface="Calibri" panose="020F0502020204030204" pitchFamily="34" charset="0"/>
            </a:endParaRPr>
          </a:p>
        </p:txBody>
      </p:sp>
      <p:sp>
        <p:nvSpPr>
          <p:cNvPr id="32772" name="Slide Number Placeholder 3">
            <a:extLst>
              <a:ext uri="{FF2B5EF4-FFF2-40B4-BE49-F238E27FC236}">
                <a16:creationId xmlns:a16="http://schemas.microsoft.com/office/drawing/2014/main" id="{8D80131A-2121-1606-A41D-1E30893ECB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46CDE7-B9CF-4491-9AF8-49B878D82278}" type="slidenum">
              <a:rPr lang="en-CA" altLang="en-US" smtClean="0"/>
              <a:pPr fontAlgn="base">
                <a:spcBef>
                  <a:spcPct val="0"/>
                </a:spcBef>
                <a:spcAft>
                  <a:spcPct val="0"/>
                </a:spcAft>
              </a:pPr>
              <a:t>4</a:t>
            </a:fld>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5</a:t>
            </a:fld>
            <a:endParaRPr lang="en-CA"/>
          </a:p>
        </p:txBody>
      </p:sp>
    </p:spTree>
    <p:extLst>
      <p:ext uri="{BB962C8B-B14F-4D97-AF65-F5344CB8AC3E}">
        <p14:creationId xmlns:p14="http://schemas.microsoft.com/office/powerpoint/2010/main" val="402345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Enough slides, let's see this thing in action</a:t>
            </a:r>
          </a:p>
          <a:p>
            <a:endParaRPr lang="en-CA" dirty="0"/>
          </a:p>
          <a:p>
            <a:r>
              <a:rPr lang="en-CA" dirty="0"/>
              <a:t>Submission Notes:</a:t>
            </a:r>
          </a:p>
          <a:p>
            <a:pPr marL="171450" indent="-171450">
              <a:buFont typeface="Arial" panose="020B0604020202020204" pitchFamily="34" charset="0"/>
              <a:buChar char="•"/>
            </a:pPr>
            <a:r>
              <a:rPr lang="en-CA" b="0" i="0" dirty="0">
                <a:solidFill>
                  <a:srgbClr val="FFFFFF"/>
                </a:solidFill>
                <a:effectLst/>
                <a:latin typeface="Roboto" panose="02000000000000000000" pitchFamily="2" charset="0"/>
              </a:rPr>
              <a:t>484fgtWl31FuQkGY53ew8D</a:t>
            </a:r>
          </a:p>
          <a:p>
            <a:pPr marL="628650" lvl="1" indent="-171450">
              <a:buFont typeface="Arial" panose="020B0604020202020204" pitchFamily="34" charset="0"/>
              <a:buChar char="•"/>
            </a:pPr>
            <a:r>
              <a:rPr lang="en-CA" b="0" i="0" dirty="0">
                <a:solidFill>
                  <a:srgbClr val="FFFFFF"/>
                </a:solidFill>
                <a:effectLst/>
                <a:latin typeface="Roboto" panose="02000000000000000000" pitchFamily="2" charset="0"/>
              </a:rPr>
              <a:t>Overview: Email contains Excel files that runs VBA macros that deploys ransomware</a:t>
            </a:r>
          </a:p>
          <a:p>
            <a:pPr marL="628650" lvl="1" indent="-171450">
              <a:buFont typeface="Arial" panose="020B0604020202020204" pitchFamily="34" charset="0"/>
              <a:buChar char="•"/>
            </a:pPr>
            <a:r>
              <a:rPr lang="en-CA" b="0" i="0" dirty="0">
                <a:solidFill>
                  <a:srgbClr val="FFFFFF"/>
                </a:solidFill>
                <a:effectLst/>
                <a:latin typeface="Roboto" panose="02000000000000000000" pitchFamily="2" charset="0"/>
              </a:rPr>
              <a:t>Email facade: Sender claims to be applying for a job application by providing their resume</a:t>
            </a:r>
          </a:p>
          <a:p>
            <a:pPr marL="628650" lvl="1" indent="-171450">
              <a:buFont typeface="Arial" panose="020B0604020202020204" pitchFamily="34" charset="0"/>
              <a:buChar char="•"/>
            </a:pPr>
            <a:r>
              <a:rPr lang="en-CA" b="0" i="0" dirty="0">
                <a:solidFill>
                  <a:srgbClr val="FFFFFF"/>
                </a:solidFill>
                <a:effectLst/>
                <a:latin typeface="Roboto" panose="02000000000000000000" pitchFamily="2" charset="0"/>
              </a:rPr>
              <a:t>Spreadsheet translation: “</a:t>
            </a:r>
            <a:r>
              <a:rPr lang="en-CA" dirty="0"/>
              <a:t>Please activate the editing function to display the competency profile. Loading...”</a:t>
            </a:r>
          </a:p>
          <a:p>
            <a:pPr marL="171450" lvl="0" indent="-171450">
              <a:buFont typeface="Arial" panose="020B0604020202020204" pitchFamily="34" charset="0"/>
              <a:buChar char="•"/>
            </a:pPr>
            <a:r>
              <a:rPr lang="en-CA" dirty="0"/>
              <a:t>13S6ufhkXVvChI7dco1imk</a:t>
            </a:r>
          </a:p>
          <a:p>
            <a:pPr marL="628650" lvl="1" indent="-171450">
              <a:buFont typeface="Arial" panose="020B0604020202020204" pitchFamily="34" charset="0"/>
              <a:buChar char="•"/>
            </a:pPr>
            <a:r>
              <a:rPr lang="en-CA" dirty="0"/>
              <a:t>Overview: Obfuscated batch script</a:t>
            </a:r>
          </a:p>
        </p:txBody>
      </p:sp>
      <p:sp>
        <p:nvSpPr>
          <p:cNvPr id="4" name="Slide Number Placeholder 3"/>
          <p:cNvSpPr>
            <a:spLocks noGrp="1"/>
          </p:cNvSpPr>
          <p:nvPr>
            <p:ph type="sldNum" sz="quarter" idx="5"/>
          </p:nvPr>
        </p:nvSpPr>
        <p:spPr/>
        <p:txBody>
          <a:bodyPr/>
          <a:lstStyle/>
          <a:p>
            <a:fld id="{0774F95D-854F-4BFA-877E-697CF6F4D112}" type="slidenum">
              <a:rPr lang="en-CA" smtClean="0"/>
              <a:t>6</a:t>
            </a:fld>
            <a:endParaRPr lang="en-CA"/>
          </a:p>
        </p:txBody>
      </p:sp>
    </p:spTree>
    <p:extLst>
      <p:ext uri="{BB962C8B-B14F-4D97-AF65-F5344CB8AC3E}">
        <p14:creationId xmlns:p14="http://schemas.microsoft.com/office/powerpoint/2010/main" val="314520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7</a:t>
            </a:fld>
            <a:endParaRPr lang="en-CA"/>
          </a:p>
        </p:txBody>
      </p:sp>
    </p:spTree>
    <p:extLst>
      <p:ext uri="{BB962C8B-B14F-4D97-AF65-F5344CB8AC3E}">
        <p14:creationId xmlns:p14="http://schemas.microsoft.com/office/powerpoint/2010/main" val="128881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774F95D-854F-4BFA-877E-697CF6F4D112}" type="slidenum">
              <a:rPr lang="en-CA" smtClean="0"/>
              <a:t>9</a:t>
            </a:fld>
            <a:endParaRPr lang="en-CA"/>
          </a:p>
        </p:txBody>
      </p:sp>
    </p:spTree>
    <p:extLst>
      <p:ext uri="{BB962C8B-B14F-4D97-AF65-F5344CB8AC3E}">
        <p14:creationId xmlns:p14="http://schemas.microsoft.com/office/powerpoint/2010/main" val="47387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of choice for demo: 1b61b16dd4b7f6203d742b47411ca679f1f5734ed01534a37a126263f84396c0</a:t>
            </a:r>
          </a:p>
          <a:p>
            <a:endParaRPr lang="en-US">
              <a:cs typeface="Calibri"/>
            </a:endParaRPr>
          </a:p>
        </p:txBody>
      </p:sp>
      <p:sp>
        <p:nvSpPr>
          <p:cNvPr id="4" name="Slide Number Placeholder 3"/>
          <p:cNvSpPr>
            <a:spLocks noGrp="1"/>
          </p:cNvSpPr>
          <p:nvPr>
            <p:ph type="sldNum" sz="quarter" idx="5"/>
          </p:nvPr>
        </p:nvSpPr>
        <p:spPr/>
        <p:txBody>
          <a:bodyPr/>
          <a:lstStyle/>
          <a:p>
            <a:fld id="{0774F95D-854F-4BFA-877E-697CF6F4D112}" type="slidenum">
              <a:rPr lang="en-CA" smtClean="0"/>
              <a:t>10</a:t>
            </a:fld>
            <a:endParaRPr lang="en-CA"/>
          </a:p>
        </p:txBody>
      </p:sp>
    </p:spTree>
    <p:extLst>
      <p:ext uri="{BB962C8B-B14F-4D97-AF65-F5344CB8AC3E}">
        <p14:creationId xmlns:p14="http://schemas.microsoft.com/office/powerpoint/2010/main" val="3768824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16" name="Rectangle 15"/>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8" name="Subtitle 2"/>
          <p:cNvSpPr>
            <a:spLocks noGrp="1"/>
          </p:cNvSpPr>
          <p:nvPr>
            <p:ph type="subTitle" idx="1" hasCustomPrompt="1"/>
          </p:nvPr>
        </p:nvSpPr>
        <p:spPr>
          <a:xfrm>
            <a:off x="4495799" y="2038350"/>
            <a:ext cx="4248473" cy="1829544"/>
          </a:xfrm>
          <a:prstGeom prst="rect">
            <a:avLst/>
          </a:prstGeom>
        </p:spPr>
        <p:txBody>
          <a:bodyPr>
            <a:noAutofit/>
          </a:bodyPr>
          <a:lstStyle>
            <a:lvl1pPr marL="0" indent="0" algn="ctr">
              <a:buNone/>
              <a:defRPr sz="2000" b="1" i="0">
                <a:solidFill>
                  <a:srgbClr val="DFE1DF"/>
                </a:solidFill>
                <a:latin typeface="Rajdhani" panose="02000000000000000000" pitchFamily="2" charset="0"/>
                <a:cs typeface="Rajdhani" panose="02000000000000000000" pitchFamily="2" charset="0"/>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endParaRPr lang="en-CA"/>
          </a:p>
        </p:txBody>
      </p:sp>
      <p:sp>
        <p:nvSpPr>
          <p:cNvPr id="11" name="TextBox 10"/>
          <p:cNvSpPr txBox="1"/>
          <p:nvPr/>
        </p:nvSpPr>
        <p:spPr>
          <a:xfrm>
            <a:off x="3657601" y="4876007"/>
            <a:ext cx="1828802" cy="169277"/>
          </a:xfrm>
          <a:prstGeom prst="rect">
            <a:avLst/>
          </a:prstGeom>
          <a:noFill/>
        </p:spPr>
        <p:txBody>
          <a:bodyPr wrap="square" lIns="0" tIns="0" rIns="0" bIns="0" rtlCol="0" anchor="b" anchorCtr="0">
            <a:noAutofit/>
          </a:bodyPr>
          <a:lstStyle/>
          <a:p>
            <a:pPr algn="ctr"/>
            <a:r>
              <a:rPr lang="en-CA" sz="700" b="1">
                <a:solidFill>
                  <a:schemeClr val="bg1"/>
                </a:solidFill>
                <a:latin typeface="Helvetica" pitchFamily="34" charset="0"/>
              </a:rPr>
              <a:t>CERRID #######</a:t>
            </a:r>
          </a:p>
        </p:txBody>
      </p:sp>
      <p:sp>
        <p:nvSpPr>
          <p:cNvPr id="12" name="TextBox 11"/>
          <p:cNvSpPr txBox="1"/>
          <p:nvPr/>
        </p:nvSpPr>
        <p:spPr>
          <a:xfrm>
            <a:off x="3657601" y="4731991"/>
            <a:ext cx="1828802"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7" y="4872809"/>
            <a:ext cx="1648068" cy="162485"/>
          </a:xfrm>
          <a:prstGeom prst="rect">
            <a:avLst/>
          </a:prstGeom>
        </p:spPr>
      </p:pic>
      <p:sp>
        <p:nvSpPr>
          <p:cNvPr id="18" name="Rectangle 17"/>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20" name="TextBox 19"/>
          <p:cNvSpPr txBox="1"/>
          <p:nvPr/>
        </p:nvSpPr>
        <p:spPr>
          <a:xfrm>
            <a:off x="3657601" y="4731991"/>
            <a:ext cx="1828802"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8" y="4324350"/>
            <a:ext cx="4511049" cy="30484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734" y="4894416"/>
            <a:ext cx="2274366" cy="164592"/>
          </a:xfrm>
          <a:prstGeom prst="rect">
            <a:avLst/>
          </a:prstGeom>
        </p:spPr>
      </p:pic>
      <p:pic>
        <p:nvPicPr>
          <p:cNvPr id="2" name="Picture 1">
            <a:extLst>
              <a:ext uri="{FF2B5EF4-FFF2-40B4-BE49-F238E27FC236}">
                <a16:creationId xmlns:a16="http://schemas.microsoft.com/office/drawing/2014/main" id="{AADF04DE-C21E-A122-975C-5701BE3AE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3" name="Rectangle 2">
            <a:extLst>
              <a:ext uri="{FF2B5EF4-FFF2-40B4-BE49-F238E27FC236}">
                <a16:creationId xmlns:a16="http://schemas.microsoft.com/office/drawing/2014/main" id="{D24074E8-D7B5-D61A-5BD6-D70F9921C022}"/>
              </a:ext>
            </a:extLst>
          </p:cNvPr>
          <p:cNvSpPr/>
          <p:nvPr userDrawn="1"/>
        </p:nvSpPr>
        <p:spPr>
          <a:xfrm>
            <a:off x="0" y="4729734"/>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21AA3D96-D233-F40A-AD46-0CC48DAC504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55976" y="4324350"/>
            <a:ext cx="4511049" cy="304844"/>
          </a:xfrm>
          <a:prstGeom prst="rect">
            <a:avLst/>
          </a:prstGeom>
        </p:spPr>
      </p:pic>
      <p:pic>
        <p:nvPicPr>
          <p:cNvPr id="5" name="Picture 4">
            <a:extLst>
              <a:ext uri="{FF2B5EF4-FFF2-40B4-BE49-F238E27FC236}">
                <a16:creationId xmlns:a16="http://schemas.microsoft.com/office/drawing/2014/main" id="{B40D8921-5D93-0D92-04D1-326E0EE3F8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6" name="Picture 5">
            <a:extLst>
              <a:ext uri="{FF2B5EF4-FFF2-40B4-BE49-F238E27FC236}">
                <a16:creationId xmlns:a16="http://schemas.microsoft.com/office/drawing/2014/main" id="{D2FE5241-37D8-2165-40CC-B277B0F17C4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7" name="TextBox 6">
            <a:extLst>
              <a:ext uri="{FF2B5EF4-FFF2-40B4-BE49-F238E27FC236}">
                <a16:creationId xmlns:a16="http://schemas.microsoft.com/office/drawing/2014/main" id="{0913B3E5-2EE4-B312-A0CE-E3CE8C4AD89E}"/>
              </a:ext>
            </a:extLst>
          </p:cNvPr>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sp>
        <p:nvSpPr>
          <p:cNvPr id="10"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97DDC930-DD6A-8276-4E1E-E7BED689DFF6}"/>
              </a:ext>
            </a:extLst>
          </p:cNvPr>
          <p:cNvSpPr txBox="1"/>
          <p:nvPr userDrawn="1"/>
        </p:nvSpPr>
        <p:spPr>
          <a:xfrm>
            <a:off x="4242146" y="54228"/>
            <a:ext cx="4901854" cy="153888"/>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chemeClr val="bg1"/>
                </a:solidFill>
                <a:latin typeface="Calibri" panose="020F0502020204030204" pitchFamily="34" charset="0"/>
              </a:rPr>
              <a:t>UNCLASSIFIED//OFFICIAL USE ONLY / NON CLASSIFIÉ//RÉSERVÉ À DES FINS OFFICIELLES</a:t>
            </a:r>
            <a:endParaRPr lang="en-CA" sz="1000" b="1">
              <a:solidFill>
                <a:schemeClr val="bg1"/>
              </a:solidFill>
              <a:latin typeface="Calibri" panose="020F0502020204030204" pitchFamily="34" charset="0"/>
            </a:endParaRPr>
          </a:p>
        </p:txBody>
      </p:sp>
    </p:spTree>
    <p:extLst>
      <p:ext uri="{BB962C8B-B14F-4D97-AF65-F5344CB8AC3E}">
        <p14:creationId xmlns:p14="http://schemas.microsoft.com/office/powerpoint/2010/main" val="314845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
        <p:nvSpPr>
          <p:cNvPr id="7" name="Content Placeholder 6">
            <a:extLst>
              <a:ext uri="{FF2B5EF4-FFF2-40B4-BE49-F238E27FC236}">
                <a16:creationId xmlns:a16="http://schemas.microsoft.com/office/drawing/2014/main" id="{B6E52DC2-C3C3-D338-85B0-7901036F046C}"/>
              </a:ext>
            </a:extLst>
          </p:cNvPr>
          <p:cNvSpPr>
            <a:spLocks noGrp="1"/>
          </p:cNvSpPr>
          <p:nvPr>
            <p:ph sz="quarter" idx="10"/>
          </p:nvPr>
        </p:nvSpPr>
        <p:spPr>
          <a:xfrm>
            <a:off x="137160" y="652510"/>
            <a:ext cx="8869680" cy="3466672"/>
          </a:xfrm>
        </p:spPr>
        <p:txBody>
          <a:bodyPr/>
          <a:lstStyle>
            <a:lvl1pPr marL="0" indent="0" algn="ctr">
              <a:buFontTx/>
              <a:buNone/>
              <a:defRPr>
                <a:latin typeface="Rajdhani" panose="02000000000000000000" pitchFamily="2" charset="0"/>
                <a:cs typeface="Rajdhani" panose="02000000000000000000" pitchFamily="2" charset="0"/>
              </a:defRPr>
            </a:lvl1pPr>
          </a:lstStyle>
          <a:p>
            <a:pPr lvl="0"/>
            <a:r>
              <a:rPr lang="en-US"/>
              <a:t>Click to edit Master text styles</a:t>
            </a:r>
            <a:endParaRPr lang="en-CA"/>
          </a:p>
        </p:txBody>
      </p:sp>
    </p:spTree>
    <p:extLst>
      <p:ext uri="{BB962C8B-B14F-4D97-AF65-F5344CB8AC3E}">
        <p14:creationId xmlns:p14="http://schemas.microsoft.com/office/powerpoint/2010/main" val="105615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1" name="Google Shape;22;p2"/>
          <p:cNvPicPr preferRelativeResize="0"/>
          <p:nvPr userDrawn="1"/>
        </p:nvPicPr>
        <p:blipFill>
          <a:blip r:embed="rId2">
            <a:alphaModFix/>
          </a:blip>
          <a:stretch>
            <a:fillRect/>
          </a:stretch>
        </p:blipFill>
        <p:spPr>
          <a:xfrm>
            <a:off x="8244408" y="4891998"/>
            <a:ext cx="758600" cy="181625"/>
          </a:xfrm>
          <a:prstGeom prst="rect">
            <a:avLst/>
          </a:prstGeom>
          <a:noFill/>
          <a:ln>
            <a:noFill/>
          </a:ln>
        </p:spPr>
      </p:pic>
      <p:sp>
        <p:nvSpPr>
          <p:cNvPr id="4" name="TextBox 3"/>
          <p:cNvSpPr txBox="1"/>
          <p:nvPr userDrawn="1"/>
        </p:nvSpPr>
        <p:spPr>
          <a:xfrm>
            <a:off x="5436096" y="4155926"/>
            <a:ext cx="3653564" cy="630942"/>
          </a:xfrm>
          <a:prstGeom prst="rect">
            <a:avLst/>
          </a:prstGeom>
          <a:noFill/>
        </p:spPr>
        <p:txBody>
          <a:bodyPr wrap="none" rtlCol="0">
            <a:spAutoFit/>
          </a:bodyPr>
          <a:lstStyle/>
          <a:p>
            <a:r>
              <a:rPr lang="en-CA" sz="500" kern="1200">
                <a:solidFill>
                  <a:schemeClr val="tx1"/>
                </a:solidFill>
                <a:latin typeface="+mn-lt"/>
                <a:ea typeface="+mn-ea"/>
                <a:cs typeface="+mn-cs"/>
              </a:rPr>
              <a:t>© Government</a:t>
            </a:r>
            <a:r>
              <a:rPr lang="en-CA" sz="500" kern="1200" baseline="0">
                <a:solidFill>
                  <a:schemeClr val="tx1"/>
                </a:solidFill>
                <a:latin typeface="+mn-lt"/>
                <a:ea typeface="+mn-ea"/>
                <a:cs typeface="+mn-cs"/>
              </a:rPr>
              <a:t> of Canada</a:t>
            </a:r>
          </a:p>
          <a:p>
            <a:r>
              <a:rPr lang="en-CA" sz="500" kern="1200" baseline="0">
                <a:solidFill>
                  <a:schemeClr val="tx1"/>
                </a:solidFill>
                <a:latin typeface="+mn-lt"/>
                <a:ea typeface="+mn-ea"/>
                <a:cs typeface="+mn-cs"/>
              </a:rPr>
              <a:t>This document is the property of the Government of Canada. It shall not be altered, distributed beyond its intended audience,</a:t>
            </a:r>
          </a:p>
          <a:p>
            <a:r>
              <a:rPr lang="en-CA" sz="500" kern="1200" baseline="0">
                <a:solidFill>
                  <a:schemeClr val="tx1"/>
                </a:solidFill>
                <a:latin typeface="+mn-lt"/>
                <a:ea typeface="+mn-ea"/>
                <a:cs typeface="+mn-cs"/>
              </a:rPr>
              <a:t>produced, reproduced or published, in whole or in any substantial part thereof, without the express permission of CSE.</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500" kern="120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500" kern="1200">
                <a:solidFill>
                  <a:schemeClr val="tx1"/>
                </a:solidFill>
                <a:latin typeface="+mn-lt"/>
                <a:ea typeface="+mn-ea"/>
                <a:cs typeface="+mn-cs"/>
              </a:rPr>
              <a:t>© Government</a:t>
            </a:r>
            <a:r>
              <a:rPr lang="en-CA" sz="500" kern="1200" baseline="0">
                <a:solidFill>
                  <a:schemeClr val="tx1"/>
                </a:solidFill>
                <a:latin typeface="+mn-lt"/>
                <a:ea typeface="+mn-ea"/>
                <a:cs typeface="+mn-cs"/>
              </a:rPr>
              <a:t> du Canada</a:t>
            </a:r>
          </a:p>
          <a:p>
            <a:r>
              <a:rPr lang="en-CA" sz="500" kern="1200" baseline="0">
                <a:solidFill>
                  <a:schemeClr val="tx1"/>
                </a:solidFill>
                <a:latin typeface="+mn-lt"/>
                <a:ea typeface="+mn-ea"/>
                <a:cs typeface="+mn-cs"/>
              </a:rPr>
              <a:t>Le présent document est la propriété exclusive du Gouvernement du Canada. Toute modification, diffusion à un public autre que</a:t>
            </a:r>
          </a:p>
          <a:p>
            <a:r>
              <a:rPr lang="en-CA" sz="500" kern="1200" baseline="0">
                <a:solidFill>
                  <a:schemeClr val="tx1"/>
                </a:solidFill>
                <a:latin typeface="+mn-lt"/>
                <a:ea typeface="+mn-ea"/>
                <a:cs typeface="+mn-cs"/>
              </a:rPr>
              <a:t>celui visé, production, reproduction ou publication, en tout ou en partie, est strictement interdite sans l`autorisation expresse du CST.</a:t>
            </a:r>
          </a:p>
        </p:txBody>
      </p:sp>
      <p:pic>
        <p:nvPicPr>
          <p:cNvPr id="28" name="Google Shape;21;p2"/>
          <p:cNvPicPr preferRelativeResize="0"/>
          <p:nvPr userDrawn="1"/>
        </p:nvPicPr>
        <p:blipFill>
          <a:blip r:embed="rId3">
            <a:alphaModFix/>
          </a:blip>
          <a:stretch>
            <a:fillRect/>
          </a:stretch>
        </p:blipFill>
        <p:spPr>
          <a:xfrm>
            <a:off x="155450" y="116632"/>
            <a:ext cx="3643376" cy="604475"/>
          </a:xfrm>
          <a:prstGeom prst="rect">
            <a:avLst/>
          </a:prstGeom>
          <a:noFill/>
          <a:ln>
            <a:noFill/>
          </a:ln>
        </p:spPr>
      </p:pic>
    </p:spTree>
    <p:extLst>
      <p:ext uri="{BB962C8B-B14F-4D97-AF65-F5344CB8AC3E}">
        <p14:creationId xmlns:p14="http://schemas.microsoft.com/office/powerpoint/2010/main" val="4111813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10" name="Content Placeholder 9"/>
          <p:cNvSpPr>
            <a:spLocks noGrp="1"/>
          </p:cNvSpPr>
          <p:nvPr>
            <p:ph sz="quarter" idx="11"/>
          </p:nvPr>
        </p:nvSpPr>
        <p:spPr>
          <a:xfrm>
            <a:off x="107504" y="915988"/>
            <a:ext cx="4321175" cy="3671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Content Placeholder 11"/>
          <p:cNvSpPr>
            <a:spLocks noGrp="1"/>
          </p:cNvSpPr>
          <p:nvPr>
            <p:ph sz="quarter" idx="12"/>
          </p:nvPr>
        </p:nvSpPr>
        <p:spPr>
          <a:xfrm>
            <a:off x="4685665" y="915988"/>
            <a:ext cx="4321175" cy="3671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Google Shape;22;p2"/>
          <p:cNvPicPr preferRelativeResize="0"/>
          <p:nvPr userDrawn="1"/>
        </p:nvPicPr>
        <p:blipFill>
          <a:blip r:embed="rId2">
            <a:alphaModFix/>
          </a:blip>
          <a:stretch>
            <a:fillRect/>
          </a:stretch>
        </p:blipFill>
        <p:spPr>
          <a:xfrm>
            <a:off x="8244408" y="4891998"/>
            <a:ext cx="758600" cy="181625"/>
          </a:xfrm>
          <a:prstGeom prst="rect">
            <a:avLst/>
          </a:prstGeom>
          <a:noFill/>
          <a:ln>
            <a:noFill/>
          </a:ln>
        </p:spPr>
      </p:pic>
    </p:spTree>
    <p:extLst>
      <p:ext uri="{BB962C8B-B14F-4D97-AF65-F5344CB8AC3E}">
        <p14:creationId xmlns:p14="http://schemas.microsoft.com/office/powerpoint/2010/main" val="327691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title Only - Dark">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5"/>
            <a:ext cx="9144000" cy="5148071"/>
          </a:xfrm>
          <a:prstGeom prst="rect">
            <a:avLst/>
          </a:prstGeom>
        </p:spPr>
      </p:pic>
      <p:sp>
        <p:nvSpPr>
          <p:cNvPr id="2" name="Title 1"/>
          <p:cNvSpPr>
            <a:spLocks noGrp="1"/>
          </p:cNvSpPr>
          <p:nvPr>
            <p:ph type="title" hasCustomPrompt="1"/>
          </p:nvPr>
        </p:nvSpPr>
        <p:spPr>
          <a:xfrm>
            <a:off x="137159" y="2205990"/>
            <a:ext cx="8869680" cy="365760"/>
          </a:xfrm>
          <a:prstGeom prst="rect">
            <a:avLst/>
          </a:prstGeom>
        </p:spPr>
        <p:txBody>
          <a:bodyPr/>
          <a:lstStyle>
            <a:lvl1pPr algn="ctr">
              <a:defRPr b="0">
                <a:solidFill>
                  <a:srgbClr val="DFE1DF"/>
                </a:solidFill>
              </a:defRPr>
            </a:lvl1pPr>
          </a:lstStyle>
          <a:p>
            <a:r>
              <a:rPr lang="en-US"/>
              <a:t>CLICK TO EDIT MASTER TITLE STYLE</a:t>
            </a:r>
            <a:endParaRPr lang="en-CA"/>
          </a:p>
        </p:txBody>
      </p:sp>
      <p:sp>
        <p:nvSpPr>
          <p:cNvPr id="5" name="Rectangle 4"/>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657600" y="4922753"/>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7" name="TextBox 6"/>
          <p:cNvSpPr txBox="1"/>
          <p:nvPr/>
        </p:nvSpPr>
        <p:spPr>
          <a:xfrm>
            <a:off x="3657600" y="4778737"/>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6" y="4872808"/>
            <a:ext cx="1648067" cy="162485"/>
          </a:xfrm>
          <a:prstGeom prst="rect">
            <a:avLst/>
          </a:prstGeom>
        </p:spPr>
      </p:pic>
      <p:sp>
        <p:nvSpPr>
          <p:cNvPr id="12" name="Rectangle 11"/>
          <p:cNvSpPr/>
          <p:nvPr userDrawn="1"/>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3"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89731B9C-2317-FBC1-7EB7-053D195CCEA3}"/>
              </a:ext>
            </a:extLst>
          </p:cNvPr>
          <p:cNvSpPr txBox="1"/>
          <p:nvPr userDrawn="1"/>
        </p:nvSpPr>
        <p:spPr>
          <a:xfrm>
            <a:off x="4242146" y="54228"/>
            <a:ext cx="4901854" cy="153888"/>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chemeClr val="bg1"/>
                </a:solidFill>
                <a:latin typeface="Calibri" panose="020F0502020204030204" pitchFamily="34" charset="0"/>
              </a:rPr>
              <a:t>UNCLASSIFIED//OFFICIAL USE ONLY / NON CLASSIFIÉ//RÉSERVÉ À DES FINS OFFICIELLES</a:t>
            </a:r>
            <a:endParaRPr lang="en-CA" sz="1000" b="1">
              <a:solidFill>
                <a:schemeClr val="bg1"/>
              </a:solidFill>
              <a:latin typeface="Calibri" panose="020F0502020204030204" pitchFamily="34" charset="0"/>
            </a:endParaRPr>
          </a:p>
        </p:txBody>
      </p:sp>
    </p:spTree>
    <p:extLst>
      <p:ext uri="{BB962C8B-B14F-4D97-AF65-F5344CB8AC3E}">
        <p14:creationId xmlns:p14="http://schemas.microsoft.com/office/powerpoint/2010/main" val="228909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Subtitle - Dark">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5"/>
            <a:ext cx="9144000" cy="5148071"/>
          </a:xfrm>
          <a:prstGeom prst="rect">
            <a:avLst/>
          </a:prstGeom>
        </p:spPr>
      </p:pic>
      <p:sp>
        <p:nvSpPr>
          <p:cNvPr id="2" name="Title 1"/>
          <p:cNvSpPr>
            <a:spLocks noGrp="1"/>
          </p:cNvSpPr>
          <p:nvPr>
            <p:ph type="title" hasCustomPrompt="1"/>
          </p:nvPr>
        </p:nvSpPr>
        <p:spPr>
          <a:xfrm>
            <a:off x="137160" y="1917718"/>
            <a:ext cx="8869680" cy="365760"/>
          </a:xfrm>
          <a:prstGeom prst="rect">
            <a:avLst/>
          </a:prstGeom>
        </p:spPr>
        <p:txBody>
          <a:bodyPr/>
          <a:lstStyle>
            <a:lvl1pPr algn="ctr">
              <a:defRPr b="0">
                <a:solidFill>
                  <a:srgbClr val="DFE1DF"/>
                </a:solidFill>
              </a:defRPr>
            </a:lvl1pPr>
          </a:lstStyle>
          <a:p>
            <a:r>
              <a:rPr lang="en-US"/>
              <a:t>CLICK TO EDIT MASTER TITLE STYLE</a:t>
            </a:r>
            <a:endParaRPr lang="en-CA"/>
          </a:p>
        </p:txBody>
      </p:sp>
      <p:sp>
        <p:nvSpPr>
          <p:cNvPr id="5" name="Rectangle 4"/>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657600" y="4922753"/>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7" name="TextBox 6"/>
          <p:cNvSpPr txBox="1"/>
          <p:nvPr/>
        </p:nvSpPr>
        <p:spPr>
          <a:xfrm>
            <a:off x="3657600" y="4778737"/>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6" y="4872808"/>
            <a:ext cx="1648067" cy="162485"/>
          </a:xfrm>
          <a:prstGeom prst="rect">
            <a:avLst/>
          </a:prstGeom>
        </p:spPr>
      </p:pic>
      <p:sp>
        <p:nvSpPr>
          <p:cNvPr id="12" name="Rectangle 11"/>
          <p:cNvSpPr/>
          <p:nvPr userDrawn="1"/>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11" name="Content Placeholder 10">
            <a:extLst>
              <a:ext uri="{FF2B5EF4-FFF2-40B4-BE49-F238E27FC236}">
                <a16:creationId xmlns:a16="http://schemas.microsoft.com/office/drawing/2014/main" id="{E5D2EA18-260B-EF7D-4FC2-7B2F11A9D2D2}"/>
              </a:ext>
            </a:extLst>
          </p:cNvPr>
          <p:cNvSpPr>
            <a:spLocks noGrp="1"/>
          </p:cNvSpPr>
          <p:nvPr>
            <p:ph sz="quarter" idx="10"/>
          </p:nvPr>
        </p:nvSpPr>
        <p:spPr>
          <a:xfrm>
            <a:off x="137160" y="2294282"/>
            <a:ext cx="8869679" cy="2100164"/>
          </a:xfrm>
        </p:spPr>
        <p:txBody>
          <a:bodyPr/>
          <a:lstStyle>
            <a:lvl1pPr marL="0" indent="0" algn="ctr">
              <a:buNone/>
              <a:defRPr sz="2000">
                <a:solidFill>
                  <a:schemeClr val="accent5"/>
                </a:solidFill>
                <a:latin typeface="Rajdhani" panose="02000000000000000000" pitchFamily="2" charset="0"/>
                <a:cs typeface="Rajdhani" panose="02000000000000000000" pitchFamily="2" charset="0"/>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p:txBody>
      </p:sp>
      <p:sp>
        <p:nvSpPr>
          <p:cNvPr id="10"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97AFA048-AF4E-CAEA-8FE4-327580A3830F}"/>
              </a:ext>
            </a:extLst>
          </p:cNvPr>
          <p:cNvSpPr txBox="1"/>
          <p:nvPr userDrawn="1"/>
        </p:nvSpPr>
        <p:spPr>
          <a:xfrm>
            <a:off x="4242146" y="54228"/>
            <a:ext cx="4901854" cy="153888"/>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chemeClr val="bg1"/>
                </a:solidFill>
                <a:latin typeface="Calibri" panose="020F0502020204030204" pitchFamily="34" charset="0"/>
              </a:rPr>
              <a:t>UNCLASSIFIED//OFFICIAL USE ONLY / NON CLASSIFIÉ//RÉSERVÉ À DES FINS OFFICIELLES</a:t>
            </a:r>
            <a:endParaRPr lang="en-CA" sz="1000" b="1">
              <a:solidFill>
                <a:schemeClr val="bg1"/>
              </a:solidFill>
              <a:latin typeface="Calibri" panose="020F0502020204030204" pitchFamily="34" charset="0"/>
            </a:endParaRPr>
          </a:p>
        </p:txBody>
      </p:sp>
    </p:spTree>
    <p:extLst>
      <p:ext uri="{BB962C8B-B14F-4D97-AF65-F5344CB8AC3E}">
        <p14:creationId xmlns:p14="http://schemas.microsoft.com/office/powerpoint/2010/main" val="2065381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96EF-D47C-401F-9901-C0486DEBC4AA}"/>
              </a:ext>
            </a:extLst>
          </p:cNvPr>
          <p:cNvSpPr>
            <a:spLocks noGrp="1"/>
          </p:cNvSpPr>
          <p:nvPr>
            <p:ph type="title"/>
          </p:nvPr>
        </p:nvSpPr>
        <p:spPr>
          <a:xfrm>
            <a:off x="137160" y="1840230"/>
            <a:ext cx="8869680" cy="365760"/>
          </a:xfrm>
        </p:spPr>
        <p:txBody>
          <a:bodyPr/>
          <a:lstStyle>
            <a:lvl1pPr algn="ctr">
              <a:defRPr/>
            </a:lvl1pPr>
          </a:lstStyle>
          <a:p>
            <a:r>
              <a:rPr lang="en-US"/>
              <a:t>Click to edit Master title style</a:t>
            </a:r>
            <a:endParaRPr lang="en-CA"/>
          </a:p>
        </p:txBody>
      </p:sp>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
        <p:nvSpPr>
          <p:cNvPr id="7" name="Content Placeholder 6">
            <a:extLst>
              <a:ext uri="{FF2B5EF4-FFF2-40B4-BE49-F238E27FC236}">
                <a16:creationId xmlns:a16="http://schemas.microsoft.com/office/drawing/2014/main" id="{B6E52DC2-C3C3-D338-85B0-7901036F046C}"/>
              </a:ext>
            </a:extLst>
          </p:cNvPr>
          <p:cNvSpPr>
            <a:spLocks noGrp="1"/>
          </p:cNvSpPr>
          <p:nvPr>
            <p:ph sz="quarter" idx="10"/>
          </p:nvPr>
        </p:nvSpPr>
        <p:spPr>
          <a:xfrm>
            <a:off x="137160" y="2205990"/>
            <a:ext cx="8869680" cy="1899874"/>
          </a:xfrm>
        </p:spPr>
        <p:txBody>
          <a:bodyPr>
            <a:normAutofit/>
          </a:bodyPr>
          <a:lstStyle>
            <a:lvl1pPr marL="0" indent="0" algn="ctr">
              <a:buFontTx/>
              <a:buNone/>
              <a:defRPr sz="2000" b="0">
                <a:latin typeface="Rajdhani" panose="02000000000000000000" pitchFamily="2" charset="0"/>
                <a:cs typeface="Rajdhani" panose="02000000000000000000" pitchFamily="2" charset="0"/>
              </a:defRPr>
            </a:lvl1pPr>
          </a:lstStyle>
          <a:p>
            <a:pPr lvl="0"/>
            <a:r>
              <a:rPr lang="en-US"/>
              <a:t>Click to edit Master text styles</a:t>
            </a:r>
            <a:endParaRPr lang="en-CA"/>
          </a:p>
        </p:txBody>
      </p:sp>
    </p:spTree>
    <p:extLst>
      <p:ext uri="{BB962C8B-B14F-4D97-AF65-F5344CB8AC3E}">
        <p14:creationId xmlns:p14="http://schemas.microsoft.com/office/powerpoint/2010/main" val="1046771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96EF-D47C-401F-9901-C0486DEBC4AA}"/>
              </a:ext>
            </a:extLst>
          </p:cNvPr>
          <p:cNvSpPr>
            <a:spLocks noGrp="1"/>
          </p:cNvSpPr>
          <p:nvPr>
            <p:ph type="title"/>
          </p:nvPr>
        </p:nvSpPr>
        <p:spPr>
          <a:xfrm>
            <a:off x="137160" y="2205990"/>
            <a:ext cx="8869680" cy="365760"/>
          </a:xfrm>
        </p:spPr>
        <p:txBody>
          <a:bodyPr/>
          <a:lstStyle>
            <a:lvl1pPr algn="ctr">
              <a:defRPr/>
            </a:lvl1pPr>
          </a:lstStyle>
          <a:p>
            <a:r>
              <a:rPr lang="en-US"/>
              <a:t>Click to edit Master title style</a:t>
            </a:r>
            <a:endParaRPr lang="en-CA"/>
          </a:p>
        </p:txBody>
      </p:sp>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Tree>
    <p:extLst>
      <p:ext uri="{BB962C8B-B14F-4D97-AF65-F5344CB8AC3E}">
        <p14:creationId xmlns:p14="http://schemas.microsoft.com/office/powerpoint/2010/main" val="2255660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
        <p:nvSpPr>
          <p:cNvPr id="7" name="Content Placeholder 6">
            <a:extLst>
              <a:ext uri="{FF2B5EF4-FFF2-40B4-BE49-F238E27FC236}">
                <a16:creationId xmlns:a16="http://schemas.microsoft.com/office/drawing/2014/main" id="{B6E52DC2-C3C3-D338-85B0-7901036F046C}"/>
              </a:ext>
            </a:extLst>
          </p:cNvPr>
          <p:cNvSpPr>
            <a:spLocks noGrp="1"/>
          </p:cNvSpPr>
          <p:nvPr>
            <p:ph sz="quarter" idx="10"/>
          </p:nvPr>
        </p:nvSpPr>
        <p:spPr>
          <a:xfrm>
            <a:off x="137160" y="652510"/>
            <a:ext cx="8869680" cy="3466672"/>
          </a:xfrm>
        </p:spPr>
        <p:txBody>
          <a:bodyPr/>
          <a:lstStyle>
            <a:lvl1pPr marL="0" indent="0" algn="ctr">
              <a:buFontTx/>
              <a:buNone/>
              <a:defRPr>
                <a:latin typeface="Rajdhani" panose="02000000000000000000" pitchFamily="2" charset="0"/>
                <a:cs typeface="Rajdhani" panose="02000000000000000000" pitchFamily="2" charset="0"/>
              </a:defRPr>
            </a:lvl1pPr>
          </a:lstStyle>
          <a:p>
            <a:pPr lvl="0"/>
            <a:r>
              <a:rPr lang="en-US"/>
              <a:t>Click to edit Master text styles</a:t>
            </a:r>
            <a:endParaRPr lang="en-CA"/>
          </a:p>
        </p:txBody>
      </p:sp>
    </p:spTree>
    <p:extLst>
      <p:ext uri="{BB962C8B-B14F-4D97-AF65-F5344CB8AC3E}">
        <p14:creationId xmlns:p14="http://schemas.microsoft.com/office/powerpoint/2010/main" val="201112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2" y="768096"/>
            <a:ext cx="886968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itle 3">
            <a:extLst>
              <a:ext uri="{FF2B5EF4-FFF2-40B4-BE49-F238E27FC236}">
                <a16:creationId xmlns:a16="http://schemas.microsoft.com/office/drawing/2014/main" id="{79B36E34-E5E2-5DCB-FF57-77AF85536B01}"/>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94027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3" name="Content Placeholder 2"/>
          <p:cNvSpPr>
            <a:spLocks noGrp="1"/>
          </p:cNvSpPr>
          <p:nvPr>
            <p:ph idx="1"/>
          </p:nvPr>
        </p:nvSpPr>
        <p:spPr>
          <a:xfrm>
            <a:off x="137162" y="768096"/>
            <a:ext cx="886968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6" name="TextBox 5"/>
          <p:cNvSpPr txBox="1"/>
          <p:nvPr/>
        </p:nvSpPr>
        <p:spPr>
          <a:xfrm>
            <a:off x="3657601" y="4922754"/>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7" name="TextBox 6"/>
          <p:cNvSpPr txBox="1"/>
          <p:nvPr/>
        </p:nvSpPr>
        <p:spPr>
          <a:xfrm>
            <a:off x="3657601" y="4778738"/>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7" y="4872809"/>
            <a:ext cx="1648068" cy="162485"/>
          </a:xfrm>
          <a:prstGeom prst="rect">
            <a:avLst/>
          </a:prstGeom>
        </p:spPr>
      </p:pic>
      <p:sp>
        <p:nvSpPr>
          <p:cNvPr id="12" name="Rectangle 11"/>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9" name="TextBox 18"/>
          <p:cNvSpPr txBox="1"/>
          <p:nvPr/>
        </p:nvSpPr>
        <p:spPr>
          <a:xfrm>
            <a:off x="3657601" y="4731991"/>
            <a:ext cx="1828802"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734" y="4894416"/>
            <a:ext cx="2274366" cy="164592"/>
          </a:xfrm>
          <a:prstGeom prst="rect">
            <a:avLst/>
          </a:prstGeom>
        </p:spPr>
      </p:pic>
      <p:sp>
        <p:nvSpPr>
          <p:cNvPr id="10" name="Rectangle 9">
            <a:extLst>
              <a:ext uri="{FF2B5EF4-FFF2-40B4-BE49-F238E27FC236}">
                <a16:creationId xmlns:a16="http://schemas.microsoft.com/office/drawing/2014/main" id="{D42FE65F-E913-B974-14C4-555F187AEF3C}"/>
              </a:ext>
            </a:extLst>
          </p:cNvPr>
          <p:cNvSpPr/>
          <p:nvPr userDrawn="1"/>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07451002-8DE6-7E0F-2406-76C4F746C3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13" name="Picture 12">
            <a:extLst>
              <a:ext uri="{FF2B5EF4-FFF2-40B4-BE49-F238E27FC236}">
                <a16:creationId xmlns:a16="http://schemas.microsoft.com/office/drawing/2014/main" id="{E7C45FB6-C7A3-A1A7-2780-576D8C8B87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14" name="TextBox 13">
            <a:extLst>
              <a:ext uri="{FF2B5EF4-FFF2-40B4-BE49-F238E27FC236}">
                <a16:creationId xmlns:a16="http://schemas.microsoft.com/office/drawing/2014/main" id="{FF3157BD-2712-76A4-D886-A82585E82E7E}"/>
              </a:ext>
            </a:extLst>
          </p:cNvPr>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sp>
        <p:nvSpPr>
          <p:cNvPr id="16" name="Title 15">
            <a:extLst>
              <a:ext uri="{FF2B5EF4-FFF2-40B4-BE49-F238E27FC236}">
                <a16:creationId xmlns:a16="http://schemas.microsoft.com/office/drawing/2014/main" id="{56920634-47A4-A21E-E84C-B39AF9084EBE}"/>
              </a:ext>
            </a:extLst>
          </p:cNvPr>
          <p:cNvSpPr>
            <a:spLocks noGrp="1"/>
          </p:cNvSpPr>
          <p:nvPr>
            <p:ph type="title"/>
          </p:nvPr>
        </p:nvSpPr>
        <p:spPr/>
        <p:txBody>
          <a:bodyPr/>
          <a:lstStyle/>
          <a:p>
            <a:r>
              <a:rPr lang="en-US"/>
              <a:t>Click to edit Master title style</a:t>
            </a:r>
            <a:endParaRPr lang="en-CA"/>
          </a:p>
        </p:txBody>
      </p:sp>
      <p:sp>
        <p:nvSpPr>
          <p:cNvPr id="2"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0FD63A06-74D4-3C3E-3565-6A488CF974D6}"/>
              </a:ext>
            </a:extLst>
          </p:cNvPr>
          <p:cNvSpPr txBox="1"/>
          <p:nvPr userDrawn="1"/>
        </p:nvSpPr>
        <p:spPr>
          <a:xfrm>
            <a:off x="4242146" y="0"/>
            <a:ext cx="4901854" cy="262344"/>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rgbClr val="008000"/>
                </a:solidFill>
                <a:latin typeface="Calibri" panose="020F0502020204030204" pitchFamily="34" charset="0"/>
              </a:rPr>
              <a:t>UNCLASSIFIED//OFFICIAL USE ONLY / NON CLASSIFIÉ//RÉSERVÉ À DES FINS OFFICIELLES</a:t>
            </a:r>
            <a:endParaRPr lang="en-CA" sz="1000" b="1">
              <a:solidFill>
                <a:srgbClr val="008000"/>
              </a:solidFill>
              <a:latin typeface="Calibri" panose="020F0502020204030204" pitchFamily="34" charset="0"/>
            </a:endParaRPr>
          </a:p>
        </p:txBody>
      </p:sp>
    </p:spTree>
    <p:extLst>
      <p:ext uri="{BB962C8B-B14F-4D97-AF65-F5344CB8AC3E}">
        <p14:creationId xmlns:p14="http://schemas.microsoft.com/office/powerpoint/2010/main" val="285162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4"/>
            <a:ext cx="9144000" cy="5148071"/>
          </a:xfrm>
          <a:prstGeom prst="rect">
            <a:avLst/>
          </a:prstGeom>
        </p:spPr>
      </p:pic>
      <p:sp>
        <p:nvSpPr>
          <p:cNvPr id="2" name="Title 1"/>
          <p:cNvSpPr>
            <a:spLocks noGrp="1"/>
          </p:cNvSpPr>
          <p:nvPr>
            <p:ph type="title" hasCustomPrompt="1"/>
          </p:nvPr>
        </p:nvSpPr>
        <p:spPr>
          <a:xfrm>
            <a:off x="137162" y="256032"/>
            <a:ext cx="8869680" cy="365760"/>
          </a:xfrm>
          <a:prstGeom prst="rect">
            <a:avLst/>
          </a:prstGeom>
        </p:spPr>
        <p:txBody>
          <a:bodyPr/>
          <a:lstStyle>
            <a:lvl1pPr>
              <a:defRPr>
                <a:solidFill>
                  <a:srgbClr val="DFE1DF"/>
                </a:solidFill>
              </a:defRPr>
            </a:lvl1pPr>
          </a:lstStyle>
          <a:p>
            <a:r>
              <a:rPr lang="en-US"/>
              <a:t>CLICK TO EDIT MASTER TITLE STYLE</a:t>
            </a:r>
            <a:endParaRPr lang="en-CA"/>
          </a:p>
        </p:txBody>
      </p:sp>
      <p:sp>
        <p:nvSpPr>
          <p:cNvPr id="3" name="Content Placeholder 2"/>
          <p:cNvSpPr>
            <a:spLocks noGrp="1"/>
          </p:cNvSpPr>
          <p:nvPr>
            <p:ph idx="1"/>
          </p:nvPr>
        </p:nvSpPr>
        <p:spPr>
          <a:xfrm>
            <a:off x="137162" y="768096"/>
            <a:ext cx="8869680" cy="38862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6" name="TextBox 5"/>
          <p:cNvSpPr txBox="1"/>
          <p:nvPr/>
        </p:nvSpPr>
        <p:spPr>
          <a:xfrm>
            <a:off x="3657601" y="4922754"/>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7" name="TextBox 6"/>
          <p:cNvSpPr txBox="1"/>
          <p:nvPr/>
        </p:nvSpPr>
        <p:spPr>
          <a:xfrm>
            <a:off x="3657601" y="4778738"/>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7" y="4872809"/>
            <a:ext cx="1648068" cy="162485"/>
          </a:xfrm>
          <a:prstGeom prst="rect">
            <a:avLst/>
          </a:prstGeom>
        </p:spPr>
      </p:pic>
      <p:sp>
        <p:nvSpPr>
          <p:cNvPr id="12" name="Rectangle 11"/>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9" name="TextBox 18"/>
          <p:cNvSpPr txBox="1"/>
          <p:nvPr/>
        </p:nvSpPr>
        <p:spPr>
          <a:xfrm>
            <a:off x="3657601" y="4731991"/>
            <a:ext cx="1828802"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734" y="4894416"/>
            <a:ext cx="2274366" cy="164592"/>
          </a:xfrm>
          <a:prstGeom prst="rect">
            <a:avLst/>
          </a:prstGeom>
        </p:spPr>
      </p:pic>
      <p:sp>
        <p:nvSpPr>
          <p:cNvPr id="10" name="Rectangle 9">
            <a:extLst>
              <a:ext uri="{FF2B5EF4-FFF2-40B4-BE49-F238E27FC236}">
                <a16:creationId xmlns:a16="http://schemas.microsoft.com/office/drawing/2014/main" id="{F2904390-8C20-00E8-8248-2DA0E29DE13F}"/>
              </a:ext>
            </a:extLst>
          </p:cNvPr>
          <p:cNvSpPr/>
          <p:nvPr userDrawn="1"/>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FEDD9D9A-CDEE-2602-DEE7-967C48A948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13" name="Picture 12">
            <a:extLst>
              <a:ext uri="{FF2B5EF4-FFF2-40B4-BE49-F238E27FC236}">
                <a16:creationId xmlns:a16="http://schemas.microsoft.com/office/drawing/2014/main" id="{C918D089-4C38-E67D-E504-1880CFD48F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14" name="TextBox 13">
            <a:extLst>
              <a:ext uri="{FF2B5EF4-FFF2-40B4-BE49-F238E27FC236}">
                <a16:creationId xmlns:a16="http://schemas.microsoft.com/office/drawing/2014/main" id="{58F840EC-405F-EA30-203E-2DC128290379}"/>
              </a:ext>
            </a:extLst>
          </p:cNvPr>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sp>
        <p:nvSpPr>
          <p:cNvPr id="16"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D8E5CF81-56F4-8B05-3008-D813FF805C1F}"/>
              </a:ext>
            </a:extLst>
          </p:cNvPr>
          <p:cNvSpPr txBox="1"/>
          <p:nvPr userDrawn="1"/>
        </p:nvSpPr>
        <p:spPr>
          <a:xfrm>
            <a:off x="4242146" y="54228"/>
            <a:ext cx="4901854" cy="153888"/>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chemeClr val="bg1"/>
                </a:solidFill>
                <a:latin typeface="Calibri" panose="020F0502020204030204" pitchFamily="34" charset="0"/>
              </a:rPr>
              <a:t>UNCLASSIFIED//OFFICIAL USE ONLY / NON CLASSIFIÉ//RÉSERVÉ À DES FINS OFFICIELLES</a:t>
            </a:r>
            <a:endParaRPr lang="en-CA" sz="1000" b="1">
              <a:solidFill>
                <a:schemeClr val="bg1"/>
              </a:solidFill>
              <a:latin typeface="Calibri" panose="020F0502020204030204" pitchFamily="34" charset="0"/>
            </a:endParaRPr>
          </a:p>
        </p:txBody>
      </p:sp>
    </p:spTree>
    <p:extLst>
      <p:ext uri="{BB962C8B-B14F-4D97-AF65-F5344CB8AC3E}">
        <p14:creationId xmlns:p14="http://schemas.microsoft.com/office/powerpoint/2010/main" val="99399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title Only - Dark">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5"/>
            <a:ext cx="9144000" cy="5148071"/>
          </a:xfrm>
          <a:prstGeom prst="rect">
            <a:avLst/>
          </a:prstGeom>
        </p:spPr>
      </p:pic>
      <p:sp>
        <p:nvSpPr>
          <p:cNvPr id="2" name="Title 1"/>
          <p:cNvSpPr>
            <a:spLocks noGrp="1"/>
          </p:cNvSpPr>
          <p:nvPr>
            <p:ph type="title" hasCustomPrompt="1"/>
          </p:nvPr>
        </p:nvSpPr>
        <p:spPr>
          <a:xfrm>
            <a:off x="137159" y="2205990"/>
            <a:ext cx="8869680" cy="365760"/>
          </a:xfrm>
          <a:prstGeom prst="rect">
            <a:avLst/>
          </a:prstGeom>
        </p:spPr>
        <p:txBody>
          <a:bodyPr/>
          <a:lstStyle>
            <a:lvl1pPr algn="ctr">
              <a:defRPr b="0">
                <a:solidFill>
                  <a:srgbClr val="DFE1DF"/>
                </a:solidFill>
              </a:defRPr>
            </a:lvl1pPr>
          </a:lstStyle>
          <a:p>
            <a:r>
              <a:rPr lang="en-US"/>
              <a:t>CLICK TO EDIT MASTER TITLE STYLE</a:t>
            </a:r>
            <a:endParaRPr lang="en-CA"/>
          </a:p>
        </p:txBody>
      </p:sp>
      <p:sp>
        <p:nvSpPr>
          <p:cNvPr id="5" name="Rectangle 4"/>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3657600" y="4922753"/>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7" name="TextBox 6"/>
          <p:cNvSpPr txBox="1"/>
          <p:nvPr/>
        </p:nvSpPr>
        <p:spPr>
          <a:xfrm>
            <a:off x="3657600" y="4778737"/>
            <a:ext cx="1828801"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6" y="4872808"/>
            <a:ext cx="1648067" cy="162485"/>
          </a:xfrm>
          <a:prstGeom prst="rect">
            <a:avLst/>
          </a:prstGeom>
        </p:spPr>
      </p:pic>
      <p:sp>
        <p:nvSpPr>
          <p:cNvPr id="12" name="Rectangle 11"/>
          <p:cNvSpPr/>
          <p:nvPr userDrawn="1"/>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32" y="4894416"/>
            <a:ext cx="2274367" cy="164592"/>
          </a:xfrm>
          <a:prstGeom prst="rect">
            <a:avLst/>
          </a:prstGeom>
        </p:spPr>
      </p:pic>
      <p:sp>
        <p:nvSpPr>
          <p:cNvPr id="10"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4F4A3F7B-3E71-730F-EE52-4A34296505B5}"/>
              </a:ext>
            </a:extLst>
          </p:cNvPr>
          <p:cNvSpPr txBox="1"/>
          <p:nvPr userDrawn="1"/>
        </p:nvSpPr>
        <p:spPr>
          <a:xfrm>
            <a:off x="4242146" y="54228"/>
            <a:ext cx="4901854" cy="153888"/>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chemeClr val="bg1"/>
                </a:solidFill>
                <a:latin typeface="Calibri" panose="020F0502020204030204" pitchFamily="34" charset="0"/>
              </a:rPr>
              <a:t>UNCLASSIFIED//OFFICIAL USE ONLY / NON CLASSIFIÉ//RÉSERVÉ À DES FINS OFFICIELLES</a:t>
            </a:r>
            <a:endParaRPr lang="en-CA" sz="1000" b="1">
              <a:solidFill>
                <a:schemeClr val="bg1"/>
              </a:solidFill>
              <a:latin typeface="Calibri" panose="020F0502020204030204" pitchFamily="34" charset="0"/>
            </a:endParaRPr>
          </a:p>
        </p:txBody>
      </p:sp>
    </p:spTree>
    <p:extLst>
      <p:ext uri="{BB962C8B-B14F-4D97-AF65-F5344CB8AC3E}">
        <p14:creationId xmlns:p14="http://schemas.microsoft.com/office/powerpoint/2010/main" val="222981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Google Shape;22;p2"/>
          <p:cNvPicPr preferRelativeResize="0"/>
          <p:nvPr userDrawn="1"/>
        </p:nvPicPr>
        <p:blipFill>
          <a:blip r:embed="rId2">
            <a:alphaModFix/>
          </a:blip>
          <a:stretch>
            <a:fillRect/>
          </a:stretch>
        </p:blipFill>
        <p:spPr>
          <a:xfrm>
            <a:off x="8244408" y="4891998"/>
            <a:ext cx="758600" cy="181625"/>
          </a:xfrm>
          <a:prstGeom prst="rect">
            <a:avLst/>
          </a:prstGeom>
          <a:noFill/>
          <a:ln>
            <a:noFill/>
          </a:ln>
        </p:spPr>
      </p:pic>
      <p:sp>
        <p:nvSpPr>
          <p:cNvPr id="4" name="TextBox 3"/>
          <p:cNvSpPr txBox="1"/>
          <p:nvPr userDrawn="1"/>
        </p:nvSpPr>
        <p:spPr>
          <a:xfrm>
            <a:off x="5436096" y="4155926"/>
            <a:ext cx="3653564" cy="630942"/>
          </a:xfrm>
          <a:prstGeom prst="rect">
            <a:avLst/>
          </a:prstGeom>
          <a:noFill/>
        </p:spPr>
        <p:txBody>
          <a:bodyPr wrap="none" rtlCol="0">
            <a:spAutoFit/>
          </a:bodyPr>
          <a:lstStyle/>
          <a:p>
            <a:r>
              <a:rPr lang="en-CA" sz="500" kern="1200">
                <a:solidFill>
                  <a:schemeClr val="tx1"/>
                </a:solidFill>
                <a:latin typeface="+mn-lt"/>
                <a:ea typeface="+mn-ea"/>
                <a:cs typeface="+mn-cs"/>
              </a:rPr>
              <a:t>© Government</a:t>
            </a:r>
            <a:r>
              <a:rPr lang="en-CA" sz="500" kern="1200" baseline="0">
                <a:solidFill>
                  <a:schemeClr val="tx1"/>
                </a:solidFill>
                <a:latin typeface="+mn-lt"/>
                <a:ea typeface="+mn-ea"/>
                <a:cs typeface="+mn-cs"/>
              </a:rPr>
              <a:t> of Canada</a:t>
            </a:r>
          </a:p>
          <a:p>
            <a:r>
              <a:rPr lang="en-CA" sz="500" kern="1200" baseline="0">
                <a:solidFill>
                  <a:schemeClr val="tx1"/>
                </a:solidFill>
                <a:latin typeface="+mn-lt"/>
                <a:ea typeface="+mn-ea"/>
                <a:cs typeface="+mn-cs"/>
              </a:rPr>
              <a:t>This document is the property of the Government of Canada. It shall not be altered, distributed beyond its intended audience,</a:t>
            </a:r>
          </a:p>
          <a:p>
            <a:r>
              <a:rPr lang="en-CA" sz="500" kern="1200" baseline="0">
                <a:solidFill>
                  <a:schemeClr val="tx1"/>
                </a:solidFill>
                <a:latin typeface="+mn-lt"/>
                <a:ea typeface="+mn-ea"/>
                <a:cs typeface="+mn-cs"/>
              </a:rPr>
              <a:t>produced, reproduced or published, in whole or in any substantial part thereof, without the express permission of CSE.</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500" kern="120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500" kern="1200">
                <a:solidFill>
                  <a:schemeClr val="tx1"/>
                </a:solidFill>
                <a:latin typeface="+mn-lt"/>
                <a:ea typeface="+mn-ea"/>
                <a:cs typeface="+mn-cs"/>
              </a:rPr>
              <a:t>© Government</a:t>
            </a:r>
            <a:r>
              <a:rPr lang="en-CA" sz="500" kern="1200" baseline="0">
                <a:solidFill>
                  <a:schemeClr val="tx1"/>
                </a:solidFill>
                <a:latin typeface="+mn-lt"/>
                <a:ea typeface="+mn-ea"/>
                <a:cs typeface="+mn-cs"/>
              </a:rPr>
              <a:t> du Canada</a:t>
            </a:r>
          </a:p>
          <a:p>
            <a:r>
              <a:rPr lang="en-CA" sz="500" kern="1200" baseline="0">
                <a:solidFill>
                  <a:schemeClr val="tx1"/>
                </a:solidFill>
                <a:latin typeface="+mn-lt"/>
                <a:ea typeface="+mn-ea"/>
                <a:cs typeface="+mn-cs"/>
              </a:rPr>
              <a:t>Le présent document est la propriété exclusive du Gouvernement du Canada. Toute modification, diffusion à un public autre que</a:t>
            </a:r>
          </a:p>
          <a:p>
            <a:r>
              <a:rPr lang="en-CA" sz="500" kern="1200" baseline="0">
                <a:solidFill>
                  <a:schemeClr val="tx1"/>
                </a:solidFill>
                <a:latin typeface="+mn-lt"/>
                <a:ea typeface="+mn-ea"/>
                <a:cs typeface="+mn-cs"/>
              </a:rPr>
              <a:t>celui visé, production, reproduction ou publication, en tout ou en partie, est strictement interdite sans l`autorisation expresse du CST.</a:t>
            </a:r>
          </a:p>
        </p:txBody>
      </p:sp>
      <p:pic>
        <p:nvPicPr>
          <p:cNvPr id="28" name="Google Shape;21;p2"/>
          <p:cNvPicPr preferRelativeResize="0"/>
          <p:nvPr userDrawn="1"/>
        </p:nvPicPr>
        <p:blipFill>
          <a:blip r:embed="rId3">
            <a:alphaModFix/>
          </a:blip>
          <a:stretch>
            <a:fillRect/>
          </a:stretch>
        </p:blipFill>
        <p:spPr>
          <a:xfrm>
            <a:off x="155450" y="116632"/>
            <a:ext cx="3643376" cy="604475"/>
          </a:xfrm>
          <a:prstGeom prst="rect">
            <a:avLst/>
          </a:prstGeom>
          <a:noFill/>
          <a:ln>
            <a:noFill/>
          </a:ln>
        </p:spPr>
      </p:pic>
    </p:spTree>
    <p:extLst>
      <p:ext uri="{BB962C8B-B14F-4D97-AF65-F5344CB8AC3E}">
        <p14:creationId xmlns:p14="http://schemas.microsoft.com/office/powerpoint/2010/main" val="57324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10" name="Content Placeholder 9"/>
          <p:cNvSpPr>
            <a:spLocks noGrp="1"/>
          </p:cNvSpPr>
          <p:nvPr>
            <p:ph sz="quarter" idx="11"/>
          </p:nvPr>
        </p:nvSpPr>
        <p:spPr>
          <a:xfrm>
            <a:off x="107504" y="915988"/>
            <a:ext cx="4321175" cy="3671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Content Placeholder 11"/>
          <p:cNvSpPr>
            <a:spLocks noGrp="1"/>
          </p:cNvSpPr>
          <p:nvPr>
            <p:ph sz="quarter" idx="12"/>
          </p:nvPr>
        </p:nvSpPr>
        <p:spPr>
          <a:xfrm>
            <a:off x="4685665" y="915988"/>
            <a:ext cx="4321175" cy="3671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Google Shape;22;p2"/>
          <p:cNvPicPr preferRelativeResize="0"/>
          <p:nvPr userDrawn="1"/>
        </p:nvPicPr>
        <p:blipFill>
          <a:blip r:embed="rId2">
            <a:alphaModFix/>
          </a:blip>
          <a:stretch>
            <a:fillRect/>
          </a:stretch>
        </p:blipFill>
        <p:spPr>
          <a:xfrm>
            <a:off x="8244408" y="4891998"/>
            <a:ext cx="758600" cy="181625"/>
          </a:xfrm>
          <a:prstGeom prst="rect">
            <a:avLst/>
          </a:prstGeom>
          <a:noFill/>
          <a:ln>
            <a:noFill/>
          </a:ln>
        </p:spPr>
      </p:pic>
    </p:spTree>
    <p:extLst>
      <p:ext uri="{BB962C8B-B14F-4D97-AF65-F5344CB8AC3E}">
        <p14:creationId xmlns:p14="http://schemas.microsoft.com/office/powerpoint/2010/main" val="19773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96EF-D47C-401F-9901-C0486DEBC4AA}"/>
              </a:ext>
            </a:extLst>
          </p:cNvPr>
          <p:cNvSpPr>
            <a:spLocks noGrp="1"/>
          </p:cNvSpPr>
          <p:nvPr>
            <p:ph type="title"/>
          </p:nvPr>
        </p:nvSpPr>
        <p:spPr>
          <a:xfrm>
            <a:off x="137160" y="1840230"/>
            <a:ext cx="8869680" cy="365760"/>
          </a:xfrm>
        </p:spPr>
        <p:txBody>
          <a:bodyPr/>
          <a:lstStyle>
            <a:lvl1pPr algn="ctr">
              <a:defRPr/>
            </a:lvl1pPr>
          </a:lstStyle>
          <a:p>
            <a:r>
              <a:rPr lang="en-US"/>
              <a:t>Click to edit Master title style</a:t>
            </a:r>
            <a:endParaRPr lang="en-CA"/>
          </a:p>
        </p:txBody>
      </p:sp>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
        <p:nvSpPr>
          <p:cNvPr id="7" name="Content Placeholder 6">
            <a:extLst>
              <a:ext uri="{FF2B5EF4-FFF2-40B4-BE49-F238E27FC236}">
                <a16:creationId xmlns:a16="http://schemas.microsoft.com/office/drawing/2014/main" id="{B6E52DC2-C3C3-D338-85B0-7901036F046C}"/>
              </a:ext>
            </a:extLst>
          </p:cNvPr>
          <p:cNvSpPr>
            <a:spLocks noGrp="1"/>
          </p:cNvSpPr>
          <p:nvPr>
            <p:ph sz="quarter" idx="10"/>
          </p:nvPr>
        </p:nvSpPr>
        <p:spPr>
          <a:xfrm>
            <a:off x="137160" y="2205990"/>
            <a:ext cx="8869680" cy="1899874"/>
          </a:xfrm>
        </p:spPr>
        <p:txBody>
          <a:bodyPr>
            <a:normAutofit/>
          </a:bodyPr>
          <a:lstStyle>
            <a:lvl1pPr marL="0" indent="0" algn="ctr">
              <a:buFontTx/>
              <a:buNone/>
              <a:defRPr sz="2000" b="0">
                <a:latin typeface="Rajdhani" panose="02000000000000000000" pitchFamily="2" charset="0"/>
                <a:cs typeface="Rajdhani" panose="02000000000000000000" pitchFamily="2" charset="0"/>
              </a:defRPr>
            </a:lvl1pPr>
          </a:lstStyle>
          <a:p>
            <a:pPr lvl="0"/>
            <a:r>
              <a:rPr lang="en-US"/>
              <a:t>Click to edit Master text styles</a:t>
            </a:r>
            <a:endParaRPr lang="en-CA"/>
          </a:p>
        </p:txBody>
      </p:sp>
    </p:spTree>
    <p:extLst>
      <p:ext uri="{BB962C8B-B14F-4D97-AF65-F5344CB8AC3E}">
        <p14:creationId xmlns:p14="http://schemas.microsoft.com/office/powerpoint/2010/main" val="101054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96EF-D47C-401F-9901-C0486DEBC4AA}"/>
              </a:ext>
            </a:extLst>
          </p:cNvPr>
          <p:cNvSpPr>
            <a:spLocks noGrp="1"/>
          </p:cNvSpPr>
          <p:nvPr>
            <p:ph type="title"/>
          </p:nvPr>
        </p:nvSpPr>
        <p:spPr>
          <a:xfrm>
            <a:off x="137160" y="2205990"/>
            <a:ext cx="8869680" cy="365760"/>
          </a:xfrm>
        </p:spPr>
        <p:txBody>
          <a:bodyPr/>
          <a:lstStyle>
            <a:lvl1pPr algn="ctr">
              <a:defRPr/>
            </a:lvl1pPr>
          </a:lstStyle>
          <a:p>
            <a:r>
              <a:rPr lang="en-US"/>
              <a:t>Click to edit Master title style</a:t>
            </a:r>
            <a:endParaRPr lang="en-CA"/>
          </a:p>
        </p:txBody>
      </p:sp>
      <p:sp>
        <p:nvSpPr>
          <p:cNvPr id="5" name="Title 1">
            <a:extLst>
              <a:ext uri="{FF2B5EF4-FFF2-40B4-BE49-F238E27FC236}">
                <a16:creationId xmlns:a16="http://schemas.microsoft.com/office/drawing/2014/main" id="{A6BBB28A-1BCF-27E7-6D5C-C22FF3D114A8}"/>
              </a:ext>
            </a:extLst>
          </p:cNvPr>
          <p:cNvSpPr txBox="1">
            <a:spLocks/>
          </p:cNvSpPr>
          <p:nvPr userDrawn="1"/>
        </p:nvSpPr>
        <p:spPr>
          <a:xfrm>
            <a:off x="137160" y="2205990"/>
            <a:ext cx="8869680" cy="365760"/>
          </a:xfrm>
          <a:prstGeom prst="rect">
            <a:avLst/>
          </a:prstGeom>
        </p:spPr>
        <p:txBody>
          <a:bodyPr vert="horz" lIns="91440" tIns="0" rIns="91440" bIns="0" rtlCol="0" anchor="t" anchorCtr="0">
            <a:noAutofit/>
          </a:bodyPr>
          <a:lstStyle>
            <a:lvl1pPr algn="ctr" defTabSz="914400"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a:lstStyle>
          <a:p>
            <a:endParaRPr lang="en-CA" sz="2400"/>
          </a:p>
        </p:txBody>
      </p:sp>
    </p:spTree>
    <p:extLst>
      <p:ext uri="{BB962C8B-B14F-4D97-AF65-F5344CB8AC3E}">
        <p14:creationId xmlns:p14="http://schemas.microsoft.com/office/powerpoint/2010/main" val="277629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11" name="Title Placeholder 1"/>
          <p:cNvSpPr>
            <a:spLocks noGrp="1"/>
          </p:cNvSpPr>
          <p:nvPr>
            <p:ph type="title"/>
          </p:nvPr>
        </p:nvSpPr>
        <p:spPr>
          <a:xfrm>
            <a:off x="137162" y="256401"/>
            <a:ext cx="8869680" cy="365760"/>
          </a:xfrm>
          <a:prstGeom prst="rect">
            <a:avLst/>
          </a:prstGeom>
        </p:spPr>
        <p:txBody>
          <a:bodyPr vert="horz" lIns="91440" tIns="0" rIns="91440" bIns="0" rtlCol="0" anchor="t" anchorCtr="0">
            <a:noAutofit/>
          </a:bodyPr>
          <a:lstStyle/>
          <a:p>
            <a:r>
              <a:rPr lang="en-US"/>
              <a:t>Click to edit Master title style</a:t>
            </a:r>
            <a:endParaRPr lang="en-CA"/>
          </a:p>
        </p:txBody>
      </p:sp>
      <p:sp>
        <p:nvSpPr>
          <p:cNvPr id="12" name="Text Placeholder 2"/>
          <p:cNvSpPr>
            <a:spLocks noGrp="1"/>
          </p:cNvSpPr>
          <p:nvPr>
            <p:ph type="body" idx="1"/>
          </p:nvPr>
        </p:nvSpPr>
        <p:spPr>
          <a:xfrm>
            <a:off x="137162" y="771550"/>
            <a:ext cx="8869680" cy="3888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Rectangle 12"/>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4" name="TextBox 13"/>
          <p:cNvSpPr txBox="1"/>
          <p:nvPr/>
        </p:nvSpPr>
        <p:spPr>
          <a:xfrm>
            <a:off x="3657601" y="4922754"/>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CERRID #######</a:t>
            </a:r>
          </a:p>
        </p:txBody>
      </p:sp>
      <p:sp>
        <p:nvSpPr>
          <p:cNvPr id="16" name="TextBox 15"/>
          <p:cNvSpPr txBox="1"/>
          <p:nvPr/>
        </p:nvSpPr>
        <p:spPr>
          <a:xfrm>
            <a:off x="3657601" y="4778738"/>
            <a:ext cx="1828802" cy="169277"/>
          </a:xfrm>
          <a:prstGeom prst="rect">
            <a:avLst/>
          </a:prstGeom>
          <a:noFill/>
        </p:spPr>
        <p:txBody>
          <a:bodyPr wrap="square" lIns="0" tIns="0" rIns="0" bIns="0" rtlCol="0" anchor="b" anchorCtr="0">
            <a:noAutofit/>
          </a:bodyPr>
          <a:lstStyle/>
          <a:p>
            <a:pPr algn="ctr"/>
            <a:r>
              <a:rPr lang="en-CA" sz="800">
                <a:solidFill>
                  <a:schemeClr val="bg1"/>
                </a:solidFill>
                <a:latin typeface="Helvetica" pitchFamily="34" charset="0"/>
              </a:rPr>
              <a:t>PAGE </a:t>
            </a:r>
            <a:fld id="{35D626B2-6E6C-455B-A75E-0A26EDB1E798}" type="slidenum">
              <a:rPr lang="en-CA" sz="800" smtClean="0">
                <a:solidFill>
                  <a:schemeClr val="bg1"/>
                </a:solidFill>
                <a:latin typeface="Helvetica" pitchFamily="34" charset="0"/>
              </a:rPr>
              <a:t>‹#›</a:t>
            </a:fld>
            <a:endParaRPr lang="en-CA" sz="800">
              <a:solidFill>
                <a:schemeClr val="bg1"/>
              </a:solidFill>
              <a:latin typeface="Helvetica" pitchFamily="34" charset="0"/>
            </a:endParaRPr>
          </a:p>
        </p:txBody>
      </p:sp>
      <p:pic>
        <p:nvPicPr>
          <p:cNvPr id="18" name="Picture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3737" y="4872809"/>
            <a:ext cx="1648068" cy="162485"/>
          </a:xfrm>
          <a:prstGeom prst="rect">
            <a:avLst/>
          </a:prstGeom>
        </p:spPr>
      </p:pic>
      <p:sp>
        <p:nvSpPr>
          <p:cNvPr id="17" name="Rectangle 16"/>
          <p:cNvSpPr/>
          <p:nvPr/>
        </p:nvSpPr>
        <p:spPr>
          <a:xfrm>
            <a:off x="0" y="4722876"/>
            <a:ext cx="9144000" cy="420624"/>
          </a:xfrm>
          <a:prstGeom prst="rect">
            <a:avLst/>
          </a:prstGeom>
          <a:solidFill>
            <a:srgbClr val="1F2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85124" y="4835179"/>
            <a:ext cx="887712" cy="210312"/>
          </a:xfrm>
          <a:prstGeom prst="rect">
            <a:avLst/>
          </a:prstGeom>
        </p:spPr>
      </p:pic>
      <p:pic>
        <p:nvPicPr>
          <p:cNvPr id="19" name="Pictur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1734" y="4894416"/>
            <a:ext cx="2274366" cy="164592"/>
          </a:xfrm>
          <a:prstGeom prst="rect">
            <a:avLst/>
          </a:prstGeom>
        </p:spPr>
      </p:pic>
      <p:sp>
        <p:nvSpPr>
          <p:cNvPr id="3" name="TextBox 2">
            <a:extLst>
              <a:ext uri="{FF2B5EF4-FFF2-40B4-BE49-F238E27FC236}">
                <a16:creationId xmlns:a16="http://schemas.microsoft.com/office/drawing/2014/main" id="{D41AC0A2-39BE-D8D5-B64F-76D09B4836A8}"/>
              </a:ext>
            </a:extLst>
          </p:cNvPr>
          <p:cNvSpPr txBox="1"/>
          <p:nvPr userDrawn="1"/>
        </p:nvSpPr>
        <p:spPr>
          <a:xfrm>
            <a:off x="3657599" y="4850776"/>
            <a:ext cx="1828801" cy="169277"/>
          </a:xfrm>
          <a:prstGeom prst="rect">
            <a:avLst/>
          </a:prstGeom>
          <a:noFill/>
        </p:spPr>
        <p:txBody>
          <a:bodyPr wrap="square" lIns="0" tIns="0" rIns="0" bIns="0" rtlCol="0" anchor="b" anchorCtr="0">
            <a:noAutofit/>
          </a:bodyPr>
          <a:lstStyle/>
          <a:p>
            <a:pPr algn="ctr"/>
            <a:fld id="{35D626B2-6E6C-455B-A75E-0A26EDB1E798}" type="slidenum">
              <a:rPr lang="en-CA" sz="700" b="1" smtClean="0">
                <a:solidFill>
                  <a:schemeClr val="bg1"/>
                </a:solidFill>
                <a:latin typeface="Helvetica" pitchFamily="34" charset="0"/>
              </a:rPr>
              <a:t>‹#›</a:t>
            </a:fld>
            <a:endParaRPr lang="en-CA" sz="700" b="1">
              <a:solidFill>
                <a:schemeClr val="bg1"/>
              </a:solidFill>
              <a:latin typeface="Helvetica" pitchFamily="34" charset="0"/>
            </a:endParaRPr>
          </a:p>
        </p:txBody>
      </p:sp>
      <p:sp>
        <p:nvSpPr>
          <p:cNvPr id="4" name="MSIPCMContentMarking" descr="{&quot;HashCode&quot;:1458719701,&quot;Placement&quot;:&quot;Header&quot;,&quot;Top&quot;:0.0,&quot;Left&quot;:334.027252,&quot;SlideWidth&quot;:720,&quot;SlideHeight&quot;:405}">
            <a:extLst>
              <a:ext uri="{FF2B5EF4-FFF2-40B4-BE49-F238E27FC236}">
                <a16:creationId xmlns:a16="http://schemas.microsoft.com/office/drawing/2014/main" id="{1AB03884-EC6A-1CA6-0A30-D231E7E46908}"/>
              </a:ext>
            </a:extLst>
          </p:cNvPr>
          <p:cNvSpPr txBox="1"/>
          <p:nvPr userDrawn="1"/>
        </p:nvSpPr>
        <p:spPr>
          <a:xfrm>
            <a:off x="4242146" y="0"/>
            <a:ext cx="4901854" cy="262344"/>
          </a:xfrm>
          <a:prstGeom prst="rect">
            <a:avLst/>
          </a:prstGeom>
          <a:noFill/>
          <a:extLst>
            <a:ext uri="{909E8E84-426E-40DD-AFC4-6F175D3DCCD1}">
              <a14:hiddenFill xmlns:a14="http://schemas.microsoft.com/office/drawing/2010/main">
                <a:solidFill>
                  <a:schemeClr val="bg1"/>
                </a:solidFill>
              </a14:hiddenFill>
            </a:ext>
          </a:extLst>
        </p:spPr>
        <p:txBody>
          <a:bodyPr vert="horz" wrap="square" lIns="0" tIns="0" rIns="0" bIns="0" rtlCol="0"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fr-FR" sz="1000" b="1">
                <a:solidFill>
                  <a:srgbClr val="008000"/>
                </a:solidFill>
                <a:latin typeface="Calibri" panose="020F0502020204030204" pitchFamily="34" charset="0"/>
              </a:rPr>
              <a:t>UNCLASSIFIED//OFFICIAL USE ONLY / NON CLASSIFIÉ//RÉSERVÉ À DES FINS OFFICIELLES</a:t>
            </a:r>
            <a:endParaRPr lang="en-CA" sz="1000" b="1">
              <a:solidFill>
                <a:srgbClr val="008000"/>
              </a:solidFill>
              <a:latin typeface="Calibri" panose="020F0502020204030204" pitchFamily="34" charset="0"/>
            </a:endParaRPr>
          </a:p>
        </p:txBody>
      </p:sp>
    </p:spTree>
    <p:extLst>
      <p:ext uri="{BB962C8B-B14F-4D97-AF65-F5344CB8AC3E}">
        <p14:creationId xmlns:p14="http://schemas.microsoft.com/office/powerpoint/2010/main" val="42362544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9" r:id="rId5"/>
    <p:sldLayoutId id="2147483685" r:id="rId6"/>
    <p:sldLayoutId id="2147483686" r:id="rId7"/>
    <p:sldLayoutId id="2147483690" r:id="rId8"/>
    <p:sldLayoutId id="2147483691" r:id="rId9"/>
    <p:sldLayoutId id="2147483692" r:id="rId10"/>
    <p:sldLayoutId id="2147483664" r:id="rId11"/>
    <p:sldLayoutId id="2147483666" r:id="rId12"/>
    <p:sldLayoutId id="2147483674" r:id="rId13"/>
    <p:sldLayoutId id="2147483675" r:id="rId14"/>
    <p:sldLayoutId id="2147483677" r:id="rId15"/>
    <p:sldLayoutId id="2147483678" r:id="rId16"/>
    <p:sldLayoutId id="2147483679" r:id="rId17"/>
  </p:sldLayoutIdLst>
  <p:txStyles>
    <p:titleStyle>
      <a:lvl1pPr algn="l" defTabSz="914411" rtl="0" eaLnBrk="1" latinLnBrk="0" hangingPunct="1">
        <a:spcBef>
          <a:spcPct val="0"/>
        </a:spcBef>
        <a:buNone/>
        <a:defRPr sz="2800" b="1" kern="1200">
          <a:solidFill>
            <a:srgbClr val="1F2A44"/>
          </a:solidFill>
          <a:latin typeface="Rajdhani" panose="02000000000000000000" pitchFamily="2" charset="0"/>
          <a:ea typeface="+mj-ea"/>
          <a:cs typeface="Rajdhani" panose="02000000000000000000" pitchFamily="2" charset="0"/>
        </a:defRPr>
      </a:lvl1pPr>
    </p:titleStyle>
    <p:bodyStyle>
      <a:lvl1pPr marL="342904" indent="-342904" algn="l" defTabSz="914411" rtl="0" eaLnBrk="1" latinLnBrk="0" hangingPunct="1">
        <a:spcBef>
          <a:spcPct val="20000"/>
        </a:spcBef>
        <a:buClr>
          <a:srgbClr val="DE4B20"/>
        </a:buClr>
        <a:buFont typeface="Wingdings" panose="05000000000000000000" pitchFamily="2" charset="2"/>
        <a:buChar char=""/>
        <a:defRPr sz="2400" kern="1200">
          <a:solidFill>
            <a:srgbClr val="1F2A44"/>
          </a:solidFill>
          <a:latin typeface="Roboto Condensed" panose="02000000000000000000" pitchFamily="2" charset="0"/>
          <a:ea typeface="Roboto Condensed" panose="02000000000000000000" pitchFamily="2" charset="0"/>
          <a:cs typeface="+mn-cs"/>
        </a:defRPr>
      </a:lvl1pPr>
      <a:lvl2pPr marL="742959" indent="-285753" algn="l" defTabSz="914411" rtl="0" eaLnBrk="1" latinLnBrk="0" hangingPunct="1">
        <a:spcBef>
          <a:spcPct val="20000"/>
        </a:spcBef>
        <a:buClr>
          <a:srgbClr val="4891BC"/>
        </a:buClr>
        <a:buFont typeface="Arial" panose="020B0604020202020204" pitchFamily="34" charset="0"/>
        <a:buChar char="●"/>
        <a:defRPr sz="2000" kern="1200">
          <a:solidFill>
            <a:srgbClr val="1F2A44"/>
          </a:solidFill>
          <a:latin typeface="Roboto Condensed" panose="02000000000000000000" pitchFamily="2" charset="0"/>
          <a:ea typeface="Roboto Condensed" panose="02000000000000000000" pitchFamily="2" charset="0"/>
          <a:cs typeface="+mn-cs"/>
        </a:defRPr>
      </a:lvl2pPr>
      <a:lvl3pPr marL="1143015" indent="-228604" algn="l" defTabSz="914411" rtl="0" eaLnBrk="1" latinLnBrk="0" hangingPunct="1">
        <a:spcBef>
          <a:spcPct val="20000"/>
        </a:spcBef>
        <a:buFont typeface="Arial" panose="020B0604020202020204" pitchFamily="34" charset="0"/>
        <a:buChar char="•"/>
        <a:defRPr sz="1600" kern="1200">
          <a:solidFill>
            <a:srgbClr val="1F2A44"/>
          </a:solidFill>
          <a:latin typeface="Roboto Condensed" panose="02000000000000000000" pitchFamily="2" charset="0"/>
          <a:ea typeface="Roboto Condensed" panose="02000000000000000000" pitchFamily="2" charset="0"/>
          <a:cs typeface="+mn-cs"/>
        </a:defRPr>
      </a:lvl3pPr>
      <a:lvl4pPr marL="1600221" indent="-228604" algn="l" defTabSz="914411" rtl="0" eaLnBrk="1" latinLnBrk="0" hangingPunct="1">
        <a:spcBef>
          <a:spcPct val="20000"/>
        </a:spcBef>
        <a:buFont typeface="Arial" panose="020B0604020202020204" pitchFamily="34" charset="0"/>
        <a:buChar char="–"/>
        <a:defRPr sz="1401" kern="1200">
          <a:solidFill>
            <a:srgbClr val="1F2A44"/>
          </a:solidFill>
          <a:latin typeface="Roboto Condensed" panose="02000000000000000000" pitchFamily="2" charset="0"/>
          <a:ea typeface="Roboto Condensed" panose="02000000000000000000" pitchFamily="2" charset="0"/>
          <a:cs typeface="+mn-cs"/>
        </a:defRPr>
      </a:lvl4pPr>
      <a:lvl5pPr marL="2057427" indent="-228604" algn="l" defTabSz="914411" rtl="0" eaLnBrk="1" latinLnBrk="0" hangingPunct="1">
        <a:spcBef>
          <a:spcPct val="20000"/>
        </a:spcBef>
        <a:buFont typeface="Arial" panose="020B0604020202020204" pitchFamily="34" charset="0"/>
        <a:buChar char="»"/>
        <a:defRPr sz="1200" kern="1200">
          <a:solidFill>
            <a:srgbClr val="1F2A44"/>
          </a:solidFill>
          <a:latin typeface="Roboto Condensed" panose="02000000000000000000" pitchFamily="2" charset="0"/>
          <a:ea typeface="Roboto Condensed" panose="02000000000000000000" pitchFamily="2" charset="0"/>
          <a:cs typeface="+mn-cs"/>
        </a:defRPr>
      </a:lvl5pPr>
      <a:lvl6pPr marL="2514632"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CERT-Polska/mquer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github.com/CybercentreCanada/haunted-house" TargetMode="External"/><Relationship Id="rId4" Type="http://schemas.openxmlformats.org/officeDocument/2006/relationships/hyperlink" Target="https://github.com/CERT-Polska/ursadb"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CA"/>
          </a:p>
          <a:p>
            <a:endParaRPr lang="en-CA"/>
          </a:p>
          <a:p>
            <a:endParaRPr lang="en-CA"/>
          </a:p>
        </p:txBody>
      </p:sp>
      <p:sp>
        <p:nvSpPr>
          <p:cNvPr id="7" name="TextBox 6">
            <a:extLst>
              <a:ext uri="{FF2B5EF4-FFF2-40B4-BE49-F238E27FC236}">
                <a16:creationId xmlns:a16="http://schemas.microsoft.com/office/drawing/2014/main" id="{4D759FCB-E6EB-4743-A6D1-1F0D8139936B}"/>
              </a:ext>
            </a:extLst>
          </p:cNvPr>
          <p:cNvSpPr txBox="1"/>
          <p:nvPr/>
        </p:nvSpPr>
        <p:spPr>
          <a:xfrm>
            <a:off x="4779220" y="3059162"/>
            <a:ext cx="4041252" cy="338554"/>
          </a:xfrm>
          <a:prstGeom prst="rect">
            <a:avLst/>
          </a:prstGeom>
          <a:noFill/>
        </p:spPr>
        <p:txBody>
          <a:bodyPr wrap="square" lIns="91440" tIns="45720" rIns="91440" bIns="45720" anchor="t">
            <a:spAutoFit/>
          </a:bodyPr>
          <a:lstStyle/>
          <a:p>
            <a:pPr algn="ctr"/>
            <a:r>
              <a:rPr lang="en-CA" sz="1600">
                <a:solidFill>
                  <a:schemeClr val="accent5">
                    <a:lumMod val="90000"/>
                  </a:schemeClr>
                </a:solidFill>
                <a:latin typeface="Share Tech Mono"/>
              </a:rPr>
              <a:t>Supercharge Your Malware</a:t>
            </a:r>
            <a:r>
              <a:rPr lang="en-CA" sz="1600" b="0" i="0">
                <a:solidFill>
                  <a:schemeClr val="accent5">
                    <a:lumMod val="90000"/>
                  </a:schemeClr>
                </a:solidFill>
                <a:effectLst/>
                <a:latin typeface="Share Tech Mono"/>
              </a:rPr>
              <a:t> </a:t>
            </a:r>
            <a:r>
              <a:rPr lang="en-CA" sz="1600">
                <a:solidFill>
                  <a:schemeClr val="accent5">
                    <a:lumMod val="90000"/>
                  </a:schemeClr>
                </a:solidFill>
                <a:latin typeface="Share Tech Mono"/>
              </a:rPr>
              <a:t>Analysis</a:t>
            </a:r>
            <a:r>
              <a:rPr lang="en-CA" sz="1600" b="0" i="0">
                <a:solidFill>
                  <a:schemeClr val="accent5">
                    <a:lumMod val="90000"/>
                  </a:schemeClr>
                </a:solidFill>
                <a:effectLst/>
                <a:latin typeface="Share Tech Mono"/>
              </a:rPr>
              <a:t> </a:t>
            </a:r>
            <a:r>
              <a:rPr lang="en-CA" sz="1600">
                <a:solidFill>
                  <a:schemeClr val="accent5">
                    <a:lumMod val="90000"/>
                  </a:schemeClr>
                </a:solidFill>
                <a:latin typeface="Share Tech Mono"/>
              </a:rPr>
              <a:t>Workflow</a:t>
            </a:r>
            <a:endParaRPr lang="en-US" sz="1600">
              <a:solidFill>
                <a:schemeClr val="accent5">
                  <a:lumMod val="90000"/>
                </a:schemeClr>
              </a:solidFill>
              <a:cs typeface="Calibri"/>
            </a:endParaRPr>
          </a:p>
        </p:txBody>
      </p:sp>
      <p:pic>
        <p:nvPicPr>
          <p:cNvPr id="4" name="Picture 3" descr="A black and white logo&#10;&#10;Description automatically generated">
            <a:extLst>
              <a:ext uri="{FF2B5EF4-FFF2-40B4-BE49-F238E27FC236}">
                <a16:creationId xmlns:a16="http://schemas.microsoft.com/office/drawing/2014/main" id="{32FC047C-6761-E47F-6E99-39BEDAB41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420" y="2215961"/>
            <a:ext cx="3888852" cy="711577"/>
          </a:xfrm>
          <a:prstGeom prst="rect">
            <a:avLst/>
          </a:prstGeom>
        </p:spPr>
      </p:pic>
    </p:spTree>
    <p:extLst>
      <p:ext uri="{BB962C8B-B14F-4D97-AF65-F5344CB8AC3E}">
        <p14:creationId xmlns:p14="http://schemas.microsoft.com/office/powerpoint/2010/main" val="369862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645E-4E04-1A84-88B8-5932E85001A4}"/>
              </a:ext>
            </a:extLst>
          </p:cNvPr>
          <p:cNvSpPr>
            <a:spLocks noGrp="1"/>
          </p:cNvSpPr>
          <p:nvPr>
            <p:ph type="title"/>
          </p:nvPr>
        </p:nvSpPr>
        <p:spPr/>
        <p:txBody>
          <a:bodyPr/>
          <a:lstStyle/>
          <a:p>
            <a:r>
              <a:rPr lang="en-CA" sz="2800">
                <a:solidFill>
                  <a:schemeClr val="bg1">
                    <a:lumMod val="85000"/>
                  </a:schemeClr>
                </a:solidFill>
                <a:latin typeface="Rajdhani" panose="02000000000000000000" pitchFamily="2" charset="0"/>
                <a:ea typeface="Roboto" panose="02000000000000000000" pitchFamily="2" charset="0"/>
                <a:cs typeface="Rajdhani" panose="02000000000000000000" pitchFamily="2" charset="0"/>
              </a:rPr>
              <a:t>Internet is down? </a:t>
            </a:r>
            <a:br>
              <a:rPr lang="en-CA" sz="2800">
                <a:solidFill>
                  <a:schemeClr val="bg1">
                    <a:lumMod val="85000"/>
                  </a:schemeClr>
                </a:solidFill>
                <a:latin typeface="Rajdhani" panose="02000000000000000000" pitchFamily="2" charset="0"/>
                <a:ea typeface="Roboto" panose="02000000000000000000" pitchFamily="2" charset="0"/>
                <a:cs typeface="Rajdhani" panose="02000000000000000000" pitchFamily="2" charset="0"/>
              </a:rPr>
            </a:br>
            <a:r>
              <a:rPr lang="en-CA" sz="2800">
                <a:solidFill>
                  <a:schemeClr val="bg1">
                    <a:lumMod val="85000"/>
                  </a:schemeClr>
                </a:solidFill>
                <a:latin typeface="Rajdhani" panose="02000000000000000000" pitchFamily="2" charset="0"/>
                <a:ea typeface="Roboto" panose="02000000000000000000" pitchFamily="2" charset="0"/>
                <a:cs typeface="Rajdhani" panose="02000000000000000000" pitchFamily="2" charset="0"/>
              </a:rPr>
              <a:t>No problem just use the slides!</a:t>
            </a:r>
            <a:br>
              <a:rPr lang="en-CA" sz="2800">
                <a:solidFill>
                  <a:schemeClr val="bg1">
                    <a:lumMod val="85000"/>
                  </a:schemeClr>
                </a:solidFill>
                <a:latin typeface="Rajdhani" panose="02000000000000000000" pitchFamily="2" charset="0"/>
                <a:ea typeface="Roboto" panose="02000000000000000000" pitchFamily="2" charset="0"/>
                <a:cs typeface="Rajdhani" panose="02000000000000000000" pitchFamily="2" charset="0"/>
              </a:rPr>
            </a:br>
            <a:endParaRPr lang="en-CA"/>
          </a:p>
        </p:txBody>
      </p:sp>
    </p:spTree>
    <p:extLst>
      <p:ext uri="{BB962C8B-B14F-4D97-AF65-F5344CB8AC3E}">
        <p14:creationId xmlns:p14="http://schemas.microsoft.com/office/powerpoint/2010/main" val="412310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F5FB-332D-088E-02A6-4BD0EFA77BA5}"/>
              </a:ext>
            </a:extLst>
          </p:cNvPr>
          <p:cNvSpPr>
            <a:spLocks noGrp="1"/>
          </p:cNvSpPr>
          <p:nvPr>
            <p:ph type="title"/>
          </p:nvPr>
        </p:nvSpPr>
        <p:spPr/>
        <p:txBody>
          <a:bodyPr/>
          <a:lstStyle/>
          <a:p>
            <a:r>
              <a:rPr lang="en-CA" sz="2800">
                <a:solidFill>
                  <a:schemeClr val="bg1">
                    <a:lumMod val="95000"/>
                  </a:schemeClr>
                </a:solidFill>
                <a:latin typeface="Rajdhani" panose="02000000000000000000" pitchFamily="2" charset="0"/>
                <a:cs typeface="Rajdhani" panose="02000000000000000000" pitchFamily="2" charset="0"/>
              </a:rPr>
              <a:t>Let’s introduce some key concepts</a:t>
            </a:r>
            <a:br>
              <a:rPr lang="en-CA" sz="2800">
                <a:solidFill>
                  <a:schemeClr val="bg1">
                    <a:lumMod val="95000"/>
                  </a:schemeClr>
                </a:solidFill>
                <a:latin typeface="Rajdhani" panose="02000000000000000000" pitchFamily="2" charset="0"/>
                <a:cs typeface="Rajdhani" panose="02000000000000000000" pitchFamily="2" charset="0"/>
              </a:rPr>
            </a:br>
            <a:endParaRPr lang="en-CA"/>
          </a:p>
        </p:txBody>
      </p:sp>
    </p:spTree>
    <p:extLst>
      <p:ext uri="{BB962C8B-B14F-4D97-AF65-F5344CB8AC3E}">
        <p14:creationId xmlns:p14="http://schemas.microsoft.com/office/powerpoint/2010/main" val="200334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D71AE3ED-474C-4ED6-922D-0BCCF40A1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12116"/>
            <a:ext cx="6934200" cy="4347113"/>
          </a:xfrm>
          <a:prstGeom prst="rect">
            <a:avLst/>
          </a:prstGeom>
        </p:spPr>
      </p:pic>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827027" cy="3631763"/>
          </a:xfrm>
          <a:prstGeom prst="rect">
            <a:avLst/>
          </a:prstGeom>
          <a:noFill/>
        </p:spPr>
        <p:txBody>
          <a:bodyPr wrap="square" rtlCol="0">
            <a:spAutoFit/>
          </a:bodyPr>
          <a:lstStyle/>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The TL;DR</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System’s verdict</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Attribution from Yara rules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All the highlights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Indicators of compromise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Printable!</a:t>
            </a:r>
          </a:p>
          <a:p>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4" name="Title 1">
            <a:extLst>
              <a:ext uri="{FF2B5EF4-FFF2-40B4-BE49-F238E27FC236}">
                <a16:creationId xmlns:a16="http://schemas.microsoft.com/office/drawing/2014/main" id="{F8F168DD-BFC7-4AAC-A774-C36C4C24E537}"/>
              </a:ext>
            </a:extLst>
          </p:cNvPr>
          <p:cNvSpPr txBox="1">
            <a:spLocks/>
          </p:cNvSpPr>
          <p:nvPr/>
        </p:nvSpPr>
        <p:spPr>
          <a:xfrm>
            <a:off x="137160" y="412582"/>
            <a:ext cx="8869680" cy="365760"/>
          </a:xfrm>
          <a:prstGeom prst="rect">
            <a:avLst/>
          </a:prstGeom>
        </p:spPr>
        <p:txBody>
          <a:bodyPr vert="horz" lIns="91440" tIns="0" rIns="91440" bIns="0" rtlCol="0" anchor="t" anchorCtr="0">
            <a:noAutofit/>
          </a:bodyPr>
          <a:lstStyle>
            <a:lvl1pPr algn="l" defTabSz="914400" rtl="0" eaLnBrk="1" latinLnBrk="0" hangingPunct="1">
              <a:spcBef>
                <a:spcPct val="0"/>
              </a:spcBef>
              <a:buNone/>
              <a:defRPr sz="2800" b="1" kern="1200">
                <a:solidFill>
                  <a:srgbClr val="DFE1DF"/>
                </a:solidFill>
                <a:latin typeface="Rajdhani" panose="02000000000000000000" pitchFamily="2" charset="0"/>
                <a:ea typeface="+mj-ea"/>
                <a:cs typeface="Rajdhani" panose="02000000000000000000" pitchFamily="2" charset="0"/>
              </a:defRPr>
            </a:lvl1pPr>
          </a:lstStyle>
          <a:p>
            <a:r>
              <a:rPr lang="en-CA"/>
              <a:t>Report</a:t>
            </a:r>
          </a:p>
        </p:txBody>
      </p:sp>
    </p:spTree>
    <p:extLst>
      <p:ext uri="{BB962C8B-B14F-4D97-AF65-F5344CB8AC3E}">
        <p14:creationId xmlns:p14="http://schemas.microsoft.com/office/powerpoint/2010/main" val="27568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Heuristics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3200876"/>
          </a:xfrm>
          <a:prstGeom prst="rect">
            <a:avLst/>
          </a:prstGeom>
          <a:noFill/>
        </p:spPr>
        <p:txBody>
          <a:bodyPr wrap="square" rtlCol="0">
            <a:spAutoFit/>
          </a:bodyPr>
          <a:lstStyle/>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Highlights of malicious elements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Determine the score of a file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Associated </a:t>
            </a:r>
            <a:r>
              <a:rPr lang="en-CA" sz="1400" err="1">
                <a:solidFill>
                  <a:schemeClr val="bg1"/>
                </a:solidFill>
                <a:latin typeface="Rajdhani" panose="02000000000000000000" pitchFamily="2" charset="0"/>
                <a:cs typeface="Rajdhani" panose="02000000000000000000" pitchFamily="2" charset="0"/>
              </a:rPr>
              <a:t>IoCs</a:t>
            </a:r>
            <a:r>
              <a:rPr lang="en-CA" sz="1400">
                <a:solidFill>
                  <a:schemeClr val="bg1"/>
                </a:solidFill>
                <a:latin typeface="Rajdhani" panose="02000000000000000000" pitchFamily="2" charset="0"/>
                <a:cs typeface="Rajdhani" panose="02000000000000000000" pitchFamily="2" charset="0"/>
              </a:rPr>
              <a:t> inherit their maliciousness level</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Searchable</a:t>
            </a:r>
          </a:p>
          <a:p>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C81991AD-05BF-4166-8C53-93592E5CD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12582"/>
            <a:ext cx="6918960" cy="4337560"/>
          </a:xfrm>
          <a:prstGeom prst="rect">
            <a:avLst/>
          </a:prstGeom>
        </p:spPr>
      </p:pic>
    </p:spTree>
    <p:extLst>
      <p:ext uri="{BB962C8B-B14F-4D97-AF65-F5344CB8AC3E}">
        <p14:creationId xmlns:p14="http://schemas.microsoft.com/office/powerpoint/2010/main" val="229795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6DB3F-22B3-4EA9-A774-0EB2FAA63C9F}"/>
              </a:ext>
            </a:extLst>
          </p:cNvPr>
          <p:cNvPicPr>
            <a:picLocks noChangeAspect="1"/>
          </p:cNvPicPr>
          <p:nvPr/>
        </p:nvPicPr>
        <p:blipFill>
          <a:blip r:embed="rId3"/>
          <a:stretch>
            <a:fillRect/>
          </a:stretch>
        </p:blipFill>
        <p:spPr>
          <a:xfrm>
            <a:off x="1301534" y="224573"/>
            <a:ext cx="6964868" cy="4537488"/>
          </a:xfrm>
          <a:prstGeom prst="rect">
            <a:avLst/>
          </a:prstGeom>
          <a:ln>
            <a:solidFill>
              <a:srgbClr val="0060A8"/>
            </a:solidFill>
          </a:ln>
        </p:spPr>
      </p:pic>
      <p:sp>
        <p:nvSpPr>
          <p:cNvPr id="6" name="Rectangle 5">
            <a:extLst>
              <a:ext uri="{FF2B5EF4-FFF2-40B4-BE49-F238E27FC236}">
                <a16:creationId xmlns:a16="http://schemas.microsoft.com/office/drawing/2014/main" id="{9369A69E-1A75-45D7-9B5F-7CB0E62EE18B}"/>
              </a:ext>
            </a:extLst>
          </p:cNvPr>
          <p:cNvSpPr/>
          <p:nvPr/>
        </p:nvSpPr>
        <p:spPr>
          <a:xfrm>
            <a:off x="2258252" y="895441"/>
            <a:ext cx="593912" cy="2031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06E718E6-BC15-4CF2-AA62-36A130906B84}"/>
              </a:ext>
            </a:extLst>
          </p:cNvPr>
          <p:cNvSpPr txBox="1"/>
          <p:nvPr/>
        </p:nvSpPr>
        <p:spPr>
          <a:xfrm>
            <a:off x="0" y="855189"/>
            <a:ext cx="558166" cy="276999"/>
          </a:xfrm>
          <a:prstGeom prst="rect">
            <a:avLst/>
          </a:prstGeom>
          <a:noFill/>
          <a:ln>
            <a:noFill/>
          </a:ln>
        </p:spPr>
        <p:txBody>
          <a:bodyPr wrap="none" rtlCol="0">
            <a:spAutoFit/>
          </a:bodyPr>
          <a:lstStyle/>
          <a:p>
            <a:r>
              <a:rPr lang="en-CA" sz="1200">
                <a:solidFill>
                  <a:srgbClr val="00B050"/>
                </a:solidFill>
              </a:rPr>
              <a:t>Name</a:t>
            </a:r>
          </a:p>
        </p:txBody>
      </p:sp>
      <p:sp>
        <p:nvSpPr>
          <p:cNvPr id="8" name="Right Brace 7">
            <a:extLst>
              <a:ext uri="{FF2B5EF4-FFF2-40B4-BE49-F238E27FC236}">
                <a16:creationId xmlns:a16="http://schemas.microsoft.com/office/drawing/2014/main" id="{65B6686D-A1A0-46BF-B9A8-CCFC2BFCD43E}"/>
              </a:ext>
            </a:extLst>
          </p:cNvPr>
          <p:cNvSpPr/>
          <p:nvPr/>
        </p:nvSpPr>
        <p:spPr>
          <a:xfrm rot="10800000" flipH="1">
            <a:off x="8316749" y="791347"/>
            <a:ext cx="228600" cy="3970713"/>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9" name="TextBox 8">
            <a:extLst>
              <a:ext uri="{FF2B5EF4-FFF2-40B4-BE49-F238E27FC236}">
                <a16:creationId xmlns:a16="http://schemas.microsoft.com/office/drawing/2014/main" id="{45C38CD7-109D-4CAA-A121-5AA8616D1240}"/>
              </a:ext>
            </a:extLst>
          </p:cNvPr>
          <p:cNvSpPr txBox="1"/>
          <p:nvPr/>
        </p:nvSpPr>
        <p:spPr>
          <a:xfrm>
            <a:off x="8512463" y="2493317"/>
            <a:ext cx="609599" cy="461665"/>
          </a:xfrm>
          <a:prstGeom prst="rect">
            <a:avLst/>
          </a:prstGeom>
          <a:noFill/>
          <a:ln>
            <a:noFill/>
          </a:ln>
        </p:spPr>
        <p:txBody>
          <a:bodyPr wrap="square" rtlCol="0">
            <a:spAutoFit/>
          </a:bodyPr>
          <a:lstStyle/>
          <a:p>
            <a:r>
              <a:rPr lang="en-CA" sz="1200">
                <a:solidFill>
                  <a:srgbClr val="00B050"/>
                </a:solidFill>
              </a:rPr>
              <a:t>Color coded</a:t>
            </a:r>
          </a:p>
        </p:txBody>
      </p:sp>
      <p:cxnSp>
        <p:nvCxnSpPr>
          <p:cNvPr id="11" name="Straight Arrow Connector 10">
            <a:extLst>
              <a:ext uri="{FF2B5EF4-FFF2-40B4-BE49-F238E27FC236}">
                <a16:creationId xmlns:a16="http://schemas.microsoft.com/office/drawing/2014/main" id="{11B5BB46-5654-44C3-8572-4B37241CB224}"/>
              </a:ext>
            </a:extLst>
          </p:cNvPr>
          <p:cNvCxnSpPr>
            <a:cxnSpLocks/>
          </p:cNvCxnSpPr>
          <p:nvPr/>
        </p:nvCxnSpPr>
        <p:spPr>
          <a:xfrm>
            <a:off x="1646668" y="1085849"/>
            <a:ext cx="213666" cy="7528"/>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F9FAFA1-3EF9-45CB-840F-9031F92A8713}"/>
              </a:ext>
            </a:extLst>
          </p:cNvPr>
          <p:cNvSpPr/>
          <p:nvPr/>
        </p:nvSpPr>
        <p:spPr>
          <a:xfrm>
            <a:off x="2258251" y="1322066"/>
            <a:ext cx="2704466" cy="14707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804C5DAE-30FE-4859-8216-2B0525847616}"/>
              </a:ext>
            </a:extLst>
          </p:cNvPr>
          <p:cNvSpPr txBox="1"/>
          <p:nvPr/>
        </p:nvSpPr>
        <p:spPr>
          <a:xfrm>
            <a:off x="4716" y="1261778"/>
            <a:ext cx="609975" cy="276999"/>
          </a:xfrm>
          <a:prstGeom prst="rect">
            <a:avLst/>
          </a:prstGeom>
          <a:noFill/>
          <a:ln>
            <a:noFill/>
          </a:ln>
        </p:spPr>
        <p:txBody>
          <a:bodyPr wrap="none" rtlCol="0">
            <a:spAutoFit/>
          </a:bodyPr>
          <a:lstStyle/>
          <a:p>
            <a:r>
              <a:rPr lang="en-CA" sz="1200">
                <a:solidFill>
                  <a:srgbClr val="00B050"/>
                </a:solidFill>
              </a:rPr>
              <a:t>Details</a:t>
            </a:r>
          </a:p>
        </p:txBody>
      </p:sp>
      <p:cxnSp>
        <p:nvCxnSpPr>
          <p:cNvPr id="15" name="Straight Arrow Connector 14">
            <a:extLst>
              <a:ext uri="{FF2B5EF4-FFF2-40B4-BE49-F238E27FC236}">
                <a16:creationId xmlns:a16="http://schemas.microsoft.com/office/drawing/2014/main" id="{28F1699B-2E49-472A-919B-0D2EF08FEE4E}"/>
              </a:ext>
            </a:extLst>
          </p:cNvPr>
          <p:cNvCxnSpPr>
            <a:cxnSpLocks/>
          </p:cNvCxnSpPr>
          <p:nvPr/>
        </p:nvCxnSpPr>
        <p:spPr>
          <a:xfrm>
            <a:off x="1646668" y="1338558"/>
            <a:ext cx="213666" cy="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EC5F07-9CB6-4ACA-8B04-722A2A719A77}"/>
              </a:ext>
            </a:extLst>
          </p:cNvPr>
          <p:cNvSpPr txBox="1"/>
          <p:nvPr/>
        </p:nvSpPr>
        <p:spPr>
          <a:xfrm>
            <a:off x="3733800" y="212028"/>
            <a:ext cx="1973745" cy="369332"/>
          </a:xfrm>
          <a:prstGeom prst="rect">
            <a:avLst/>
          </a:prstGeom>
          <a:noFill/>
        </p:spPr>
        <p:txBody>
          <a:bodyPr wrap="none" rtlCol="0">
            <a:spAutoFit/>
          </a:bodyPr>
          <a:lstStyle/>
          <a:p>
            <a:r>
              <a:rPr lang="en-CA"/>
              <a:t>Heuristic highlights</a:t>
            </a:r>
          </a:p>
        </p:txBody>
      </p:sp>
      <p:sp>
        <p:nvSpPr>
          <p:cNvPr id="17" name="Rectangle 16">
            <a:extLst>
              <a:ext uri="{FF2B5EF4-FFF2-40B4-BE49-F238E27FC236}">
                <a16:creationId xmlns:a16="http://schemas.microsoft.com/office/drawing/2014/main" id="{7A54C874-E1EC-407C-91A4-3D7601717264}"/>
              </a:ext>
            </a:extLst>
          </p:cNvPr>
          <p:cNvSpPr/>
          <p:nvPr/>
        </p:nvSpPr>
        <p:spPr>
          <a:xfrm>
            <a:off x="2854619" y="895350"/>
            <a:ext cx="541429" cy="2031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728899BE-3B99-466B-B685-9FDC7352FEA4}"/>
              </a:ext>
            </a:extLst>
          </p:cNvPr>
          <p:cNvSpPr txBox="1"/>
          <p:nvPr/>
        </p:nvSpPr>
        <p:spPr>
          <a:xfrm>
            <a:off x="6416" y="514350"/>
            <a:ext cx="303288" cy="276999"/>
          </a:xfrm>
          <a:prstGeom prst="rect">
            <a:avLst/>
          </a:prstGeom>
          <a:noFill/>
          <a:ln>
            <a:noFill/>
          </a:ln>
        </p:spPr>
        <p:txBody>
          <a:bodyPr wrap="none" rtlCol="0">
            <a:spAutoFit/>
          </a:bodyPr>
          <a:lstStyle/>
          <a:p>
            <a:r>
              <a:rPr lang="en-CA" sz="1200">
                <a:solidFill>
                  <a:srgbClr val="00B050"/>
                </a:solidFill>
              </a:rPr>
              <a:t>Id</a:t>
            </a:r>
          </a:p>
        </p:txBody>
      </p:sp>
      <p:cxnSp>
        <p:nvCxnSpPr>
          <p:cNvPr id="27" name="Connector: Elbow 26">
            <a:extLst>
              <a:ext uri="{FF2B5EF4-FFF2-40B4-BE49-F238E27FC236}">
                <a16:creationId xmlns:a16="http://schemas.microsoft.com/office/drawing/2014/main" id="{6F82E28C-9FCE-4C4A-AD4F-0B955C0219C1}"/>
              </a:ext>
            </a:extLst>
          </p:cNvPr>
          <p:cNvCxnSpPr>
            <a:cxnSpLocks/>
            <a:stCxn id="18" idx="3"/>
            <a:endCxn id="17" idx="0"/>
          </p:cNvCxnSpPr>
          <p:nvPr/>
        </p:nvCxnSpPr>
        <p:spPr>
          <a:xfrm>
            <a:off x="309704" y="652850"/>
            <a:ext cx="2815630" cy="242500"/>
          </a:xfrm>
          <a:prstGeom prst="bentConnector2">
            <a:avLst/>
          </a:prstGeom>
          <a:ln>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B995BD7A-5001-4AC3-94DC-F8C60CCC9D0A}"/>
              </a:ext>
            </a:extLst>
          </p:cNvPr>
          <p:cNvCxnSpPr>
            <a:cxnSpLocks/>
            <a:stCxn id="7" idx="3"/>
            <a:endCxn id="6" idx="1"/>
          </p:cNvCxnSpPr>
          <p:nvPr/>
        </p:nvCxnSpPr>
        <p:spPr>
          <a:xfrm>
            <a:off x="558166" y="993689"/>
            <a:ext cx="1700086" cy="3351"/>
          </a:xfrm>
          <a:prstGeom prst="straightConnector1">
            <a:avLst/>
          </a:prstGeom>
          <a:ln>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3F1665A-B84E-4672-93C5-80D4A4A5BEEB}"/>
              </a:ext>
            </a:extLst>
          </p:cNvPr>
          <p:cNvCxnSpPr>
            <a:cxnSpLocks/>
            <a:stCxn id="14" idx="3"/>
            <a:endCxn id="13" idx="1"/>
          </p:cNvCxnSpPr>
          <p:nvPr/>
        </p:nvCxnSpPr>
        <p:spPr>
          <a:xfrm flipV="1">
            <a:off x="614691" y="1395605"/>
            <a:ext cx="1643560" cy="4673"/>
          </a:xfrm>
          <a:prstGeom prst="bentConnector3">
            <a:avLst/>
          </a:prstGeom>
          <a:ln>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9C7AEBA-6A99-490D-99B0-7529E4A33960}"/>
              </a:ext>
            </a:extLst>
          </p:cNvPr>
          <p:cNvSpPr txBox="1"/>
          <p:nvPr/>
        </p:nvSpPr>
        <p:spPr>
          <a:xfrm>
            <a:off x="4716" y="1092904"/>
            <a:ext cx="898900" cy="276999"/>
          </a:xfrm>
          <a:prstGeom prst="rect">
            <a:avLst/>
          </a:prstGeom>
          <a:noFill/>
          <a:ln>
            <a:noFill/>
          </a:ln>
        </p:spPr>
        <p:txBody>
          <a:bodyPr wrap="none" rtlCol="0">
            <a:spAutoFit/>
          </a:bodyPr>
          <a:lstStyle/>
          <a:p>
            <a:r>
              <a:rPr lang="en-CA" sz="1200">
                <a:solidFill>
                  <a:srgbClr val="00B050"/>
                </a:solidFill>
              </a:rPr>
              <a:t>Description</a:t>
            </a:r>
          </a:p>
        </p:txBody>
      </p:sp>
      <p:cxnSp>
        <p:nvCxnSpPr>
          <p:cNvPr id="42" name="Straight Arrow Connector 41">
            <a:extLst>
              <a:ext uri="{FF2B5EF4-FFF2-40B4-BE49-F238E27FC236}">
                <a16:creationId xmlns:a16="http://schemas.microsoft.com/office/drawing/2014/main" id="{4F00C187-C055-41F8-8BCF-81525BE2C8EB}"/>
              </a:ext>
            </a:extLst>
          </p:cNvPr>
          <p:cNvCxnSpPr>
            <a:cxnSpLocks/>
            <a:stCxn id="38" idx="3"/>
            <a:endCxn id="45" idx="1"/>
          </p:cNvCxnSpPr>
          <p:nvPr/>
        </p:nvCxnSpPr>
        <p:spPr>
          <a:xfrm flipV="1">
            <a:off x="903616" y="1229958"/>
            <a:ext cx="1354635" cy="1446"/>
          </a:xfrm>
          <a:prstGeom prst="straightConnector1">
            <a:avLst/>
          </a:prstGeom>
          <a:ln>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0C1BC4B-0691-47A3-9018-D5AFE51616C2}"/>
              </a:ext>
            </a:extLst>
          </p:cNvPr>
          <p:cNvSpPr/>
          <p:nvPr/>
        </p:nvSpPr>
        <p:spPr>
          <a:xfrm>
            <a:off x="2258251" y="1137851"/>
            <a:ext cx="2704465" cy="1842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068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animBg="1"/>
      <p:bldP spid="14" grpId="0"/>
      <p:bldP spid="17" grpId="0" animBg="1"/>
      <p:bldP spid="18" grpId="0"/>
      <p:bldP spid="38" grpId="0"/>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Tags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4278094"/>
          </a:xfrm>
          <a:prstGeom prst="rect">
            <a:avLst/>
          </a:prstGeom>
          <a:noFill/>
        </p:spPr>
        <p:txBody>
          <a:bodyPr wrap="square" rtlCol="0">
            <a:spAutoFit/>
          </a:bodyPr>
          <a:lstStyle/>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Extracted data</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Typed</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Searchable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E.g.:</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Domain</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URL</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Function name</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Signature</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Fingerprint</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pic>
        <p:nvPicPr>
          <p:cNvPr id="6" name="Picture 5" descr="Graphical user interface, application&#10;&#10;Description automatically generated">
            <a:extLst>
              <a:ext uri="{FF2B5EF4-FFF2-40B4-BE49-F238E27FC236}">
                <a16:creationId xmlns:a16="http://schemas.microsoft.com/office/drawing/2014/main" id="{D8FC6399-A1AB-4023-8751-BD5E73E21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09720"/>
            <a:ext cx="7010400" cy="4394884"/>
          </a:xfrm>
          <a:prstGeom prst="rect">
            <a:avLst/>
          </a:prstGeom>
        </p:spPr>
      </p:pic>
    </p:spTree>
    <p:extLst>
      <p:ext uri="{BB962C8B-B14F-4D97-AF65-F5344CB8AC3E}">
        <p14:creationId xmlns:p14="http://schemas.microsoft.com/office/powerpoint/2010/main" val="294336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139F-FBA1-D225-F915-9459A00A7A98}"/>
              </a:ext>
            </a:extLst>
          </p:cNvPr>
          <p:cNvSpPr>
            <a:spLocks noGrp="1"/>
          </p:cNvSpPr>
          <p:nvPr>
            <p:ph type="title"/>
          </p:nvPr>
        </p:nvSpPr>
        <p:spPr/>
        <p:txBody>
          <a:bodyPr/>
          <a:lstStyle/>
          <a:p>
            <a:r>
              <a:rPr lang="en-CA" sz="2800">
                <a:solidFill>
                  <a:schemeClr val="bg1">
                    <a:lumMod val="95000"/>
                  </a:schemeClr>
                </a:solidFill>
                <a:latin typeface="Rajdhani" panose="02000000000000000000" pitchFamily="2" charset="0"/>
                <a:cs typeface="Rajdhani" panose="02000000000000000000" pitchFamily="2" charset="0"/>
              </a:rPr>
              <a:t>How was the analysis performed?</a:t>
            </a:r>
            <a:br>
              <a:rPr lang="en-CA" sz="2800">
                <a:solidFill>
                  <a:schemeClr val="bg1">
                    <a:lumMod val="95000"/>
                  </a:schemeClr>
                </a:solidFill>
                <a:latin typeface="Rajdhani" panose="02000000000000000000" pitchFamily="2" charset="0"/>
                <a:cs typeface="Rajdhani" panose="02000000000000000000" pitchFamily="2" charset="0"/>
              </a:rPr>
            </a:br>
            <a:endParaRPr lang="en-CA"/>
          </a:p>
        </p:txBody>
      </p:sp>
    </p:spTree>
    <p:extLst>
      <p:ext uri="{BB962C8B-B14F-4D97-AF65-F5344CB8AC3E}">
        <p14:creationId xmlns:p14="http://schemas.microsoft.com/office/powerpoint/2010/main" val="1531494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Analysis (recursively)</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3416320"/>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Embedded elements are resubmitted</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Services used for analysis will depend on file type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pic>
        <p:nvPicPr>
          <p:cNvPr id="5" name="Picture 4">
            <a:extLst>
              <a:ext uri="{FF2B5EF4-FFF2-40B4-BE49-F238E27FC236}">
                <a16:creationId xmlns:a16="http://schemas.microsoft.com/office/drawing/2014/main" id="{7F6EA30D-ED75-4574-BAEA-89FE8DF7481F}"/>
              </a:ext>
            </a:extLst>
          </p:cNvPr>
          <p:cNvPicPr>
            <a:picLocks noChangeAspect="1"/>
          </p:cNvPicPr>
          <p:nvPr/>
        </p:nvPicPr>
        <p:blipFill>
          <a:blip r:embed="rId3"/>
          <a:stretch>
            <a:fillRect/>
          </a:stretch>
        </p:blipFill>
        <p:spPr>
          <a:xfrm>
            <a:off x="2190549" y="1428750"/>
            <a:ext cx="6781800" cy="1917368"/>
          </a:xfrm>
          <a:prstGeom prst="rect">
            <a:avLst/>
          </a:prstGeom>
        </p:spPr>
      </p:pic>
      <p:sp>
        <p:nvSpPr>
          <p:cNvPr id="6" name="TextBox 5">
            <a:extLst>
              <a:ext uri="{FF2B5EF4-FFF2-40B4-BE49-F238E27FC236}">
                <a16:creationId xmlns:a16="http://schemas.microsoft.com/office/drawing/2014/main" id="{C99506A9-77FC-4265-97C7-C1385ACFAE08}"/>
              </a:ext>
            </a:extLst>
          </p:cNvPr>
          <p:cNvSpPr txBox="1"/>
          <p:nvPr/>
        </p:nvSpPr>
        <p:spPr>
          <a:xfrm>
            <a:off x="1202391" y="3827249"/>
            <a:ext cx="6739217" cy="338554"/>
          </a:xfrm>
          <a:prstGeom prst="rect">
            <a:avLst/>
          </a:prstGeom>
          <a:noFill/>
        </p:spPr>
        <p:txBody>
          <a:bodyPr wrap="none" rtlCol="0">
            <a:spAutoFit/>
          </a:bodyPr>
          <a:lstStyle/>
          <a:p>
            <a:r>
              <a:rPr lang="en-CA" sz="1600">
                <a:solidFill>
                  <a:srgbClr val="FFC000"/>
                </a:solidFill>
              </a:rPr>
              <a:t>code/html </a:t>
            </a:r>
            <a:r>
              <a:rPr lang="en-CA" sz="1600">
                <a:solidFill>
                  <a:schemeClr val="bg1"/>
                </a:solidFill>
              </a:rPr>
              <a:t>&gt;</a:t>
            </a:r>
            <a:r>
              <a:rPr lang="en-CA" sz="1600">
                <a:solidFill>
                  <a:srgbClr val="FFC000"/>
                </a:solidFill>
              </a:rPr>
              <a:t> code/</a:t>
            </a:r>
            <a:r>
              <a:rPr lang="en-CA" sz="1600" err="1">
                <a:solidFill>
                  <a:srgbClr val="FFC000"/>
                </a:solidFill>
              </a:rPr>
              <a:t>javascript</a:t>
            </a:r>
            <a:r>
              <a:rPr lang="en-CA" sz="1600">
                <a:solidFill>
                  <a:srgbClr val="FFC000"/>
                </a:solidFill>
              </a:rPr>
              <a:t> </a:t>
            </a:r>
            <a:r>
              <a:rPr lang="en-CA" sz="1600">
                <a:solidFill>
                  <a:schemeClr val="bg1"/>
                </a:solidFill>
              </a:rPr>
              <a:t>&gt;</a:t>
            </a:r>
            <a:r>
              <a:rPr lang="en-CA" sz="1600">
                <a:solidFill>
                  <a:srgbClr val="FFC000"/>
                </a:solidFill>
              </a:rPr>
              <a:t> archive/zip </a:t>
            </a:r>
            <a:r>
              <a:rPr lang="en-CA" sz="1600">
                <a:solidFill>
                  <a:schemeClr val="bg1"/>
                </a:solidFill>
              </a:rPr>
              <a:t>&gt;</a:t>
            </a:r>
            <a:r>
              <a:rPr lang="en-CA" sz="1600">
                <a:solidFill>
                  <a:srgbClr val="FFC000"/>
                </a:solidFill>
              </a:rPr>
              <a:t> shortcut/windows </a:t>
            </a:r>
            <a:r>
              <a:rPr lang="en-CA" sz="1600">
                <a:solidFill>
                  <a:schemeClr val="bg1"/>
                </a:solidFill>
              </a:rPr>
              <a:t>&gt;</a:t>
            </a:r>
            <a:r>
              <a:rPr lang="en-CA" sz="1600">
                <a:solidFill>
                  <a:srgbClr val="FFC000"/>
                </a:solidFill>
              </a:rPr>
              <a:t> code/batch</a:t>
            </a:r>
          </a:p>
        </p:txBody>
      </p:sp>
    </p:spTree>
    <p:extLst>
      <p:ext uri="{BB962C8B-B14F-4D97-AF65-F5344CB8AC3E}">
        <p14:creationId xmlns:p14="http://schemas.microsoft.com/office/powerpoint/2010/main" val="32265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details</a:t>
            </a:r>
          </a:p>
        </p:txBody>
      </p:sp>
      <p:pic>
        <p:nvPicPr>
          <p:cNvPr id="8" name="Content Placeholder 7" descr="Graphical user interface, text, application&#10;&#10;Description automatically generated">
            <a:extLst>
              <a:ext uri="{FF2B5EF4-FFF2-40B4-BE49-F238E27FC236}">
                <a16:creationId xmlns:a16="http://schemas.microsoft.com/office/drawing/2014/main" id="{2DF99A72-743C-4B7F-AAC4-92BB1A7B15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4883" y="895350"/>
            <a:ext cx="6569117" cy="3886200"/>
          </a:xfrm>
        </p:spPr>
      </p:pic>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4062651"/>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Hashes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Type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 Times seen</a:t>
            </a:r>
          </a:p>
          <a:p>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Analyst can download file safely in the CART format</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File viewer</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Content</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Strings</a:t>
            </a:r>
          </a:p>
          <a:p>
            <a:pPr marL="742950" lvl="1"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Hex</a:t>
            </a:r>
          </a:p>
          <a:p>
            <a:pPr marL="285750" indent="-285750">
              <a:buFont typeface="Arial" panose="020B0604020202020204" pitchFamily="34" charset="0"/>
              <a:buChar char="•"/>
            </a:pPr>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1" name="TextBox 10">
            <a:extLst>
              <a:ext uri="{FF2B5EF4-FFF2-40B4-BE49-F238E27FC236}">
                <a16:creationId xmlns:a16="http://schemas.microsoft.com/office/drawing/2014/main" id="{920F9896-608D-417D-BB85-7F72D7D0EF5F}"/>
              </a:ext>
            </a:extLst>
          </p:cNvPr>
          <p:cNvSpPr txBox="1"/>
          <p:nvPr/>
        </p:nvSpPr>
        <p:spPr>
          <a:xfrm>
            <a:off x="2489832" y="439788"/>
            <a:ext cx="6739217" cy="338554"/>
          </a:xfrm>
          <a:prstGeom prst="rect">
            <a:avLst/>
          </a:prstGeom>
          <a:noFill/>
        </p:spPr>
        <p:txBody>
          <a:bodyPr wrap="none" rtlCol="0">
            <a:spAutoFit/>
          </a:bodyPr>
          <a:lstStyle/>
          <a:p>
            <a:r>
              <a:rPr lang="en-CA" sz="1600">
                <a:solidFill>
                  <a:srgbClr val="FF0000"/>
                </a:solidFill>
              </a:rPr>
              <a:t>code/html</a:t>
            </a:r>
            <a:r>
              <a:rPr lang="en-CA" sz="1600">
                <a:solidFill>
                  <a:srgbClr val="FFC000"/>
                </a:solidFill>
              </a:rPr>
              <a:t> </a:t>
            </a:r>
            <a:r>
              <a:rPr lang="en-CA" sz="1600">
                <a:solidFill>
                  <a:schemeClr val="bg1"/>
                </a:solidFill>
              </a:rPr>
              <a:t>&gt;</a:t>
            </a:r>
            <a:r>
              <a:rPr lang="en-CA" sz="1600">
                <a:solidFill>
                  <a:srgbClr val="FFC000"/>
                </a:solidFill>
              </a:rPr>
              <a:t> code/</a:t>
            </a:r>
            <a:r>
              <a:rPr lang="en-CA" sz="1600" err="1">
                <a:solidFill>
                  <a:srgbClr val="FFC000"/>
                </a:solidFill>
              </a:rPr>
              <a:t>javascript</a:t>
            </a:r>
            <a:r>
              <a:rPr lang="en-CA" sz="1600">
                <a:solidFill>
                  <a:srgbClr val="FFC000"/>
                </a:solidFill>
              </a:rPr>
              <a:t> </a:t>
            </a:r>
            <a:r>
              <a:rPr lang="en-CA" sz="1600">
                <a:solidFill>
                  <a:schemeClr val="bg1"/>
                </a:solidFill>
              </a:rPr>
              <a:t>&gt;</a:t>
            </a:r>
            <a:r>
              <a:rPr lang="en-CA" sz="1600">
                <a:solidFill>
                  <a:srgbClr val="FFC000"/>
                </a:solidFill>
              </a:rPr>
              <a:t> archive/zip </a:t>
            </a:r>
            <a:r>
              <a:rPr lang="en-CA" sz="1600">
                <a:solidFill>
                  <a:schemeClr val="bg1"/>
                </a:solidFill>
              </a:rPr>
              <a:t>&gt;</a:t>
            </a:r>
            <a:r>
              <a:rPr lang="en-CA" sz="1600">
                <a:solidFill>
                  <a:srgbClr val="FFC000"/>
                </a:solidFill>
              </a:rPr>
              <a:t> shortcut/windows </a:t>
            </a:r>
            <a:r>
              <a:rPr lang="en-CA" sz="1600">
                <a:solidFill>
                  <a:schemeClr val="bg1"/>
                </a:solidFill>
              </a:rPr>
              <a:t>&gt;</a:t>
            </a:r>
            <a:r>
              <a:rPr lang="en-CA" sz="1600">
                <a:solidFill>
                  <a:srgbClr val="FFC000"/>
                </a:solidFill>
              </a:rPr>
              <a:t> code/batch</a:t>
            </a:r>
          </a:p>
        </p:txBody>
      </p:sp>
    </p:spTree>
    <p:extLst>
      <p:ext uri="{BB962C8B-B14F-4D97-AF65-F5344CB8AC3E}">
        <p14:creationId xmlns:p14="http://schemas.microsoft.com/office/powerpoint/2010/main" val="516438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details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1938992"/>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Service: </a:t>
            </a:r>
            <a:r>
              <a:rPr lang="en-CA" sz="1400" b="1" err="1">
                <a:solidFill>
                  <a:schemeClr val="bg1"/>
                </a:solidFill>
                <a:latin typeface="Rajdhani" panose="02000000000000000000" pitchFamily="2" charset="0"/>
                <a:cs typeface="Rajdhani" panose="02000000000000000000" pitchFamily="2" charset="0"/>
              </a:rPr>
              <a:t>JsJaws</a:t>
            </a:r>
            <a:endParaRPr lang="en-CA" sz="1400" b="1">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JavaScript emulator</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1" name="TextBox 10">
            <a:extLst>
              <a:ext uri="{FF2B5EF4-FFF2-40B4-BE49-F238E27FC236}">
                <a16:creationId xmlns:a16="http://schemas.microsoft.com/office/drawing/2014/main" id="{920F9896-608D-417D-BB85-7F72D7D0EF5F}"/>
              </a:ext>
            </a:extLst>
          </p:cNvPr>
          <p:cNvSpPr txBox="1"/>
          <p:nvPr/>
        </p:nvSpPr>
        <p:spPr>
          <a:xfrm>
            <a:off x="2489832" y="439788"/>
            <a:ext cx="6739217" cy="338554"/>
          </a:xfrm>
          <a:prstGeom prst="rect">
            <a:avLst/>
          </a:prstGeom>
          <a:noFill/>
        </p:spPr>
        <p:txBody>
          <a:bodyPr wrap="none" rtlCol="0">
            <a:spAutoFit/>
          </a:bodyPr>
          <a:lstStyle/>
          <a:p>
            <a:r>
              <a:rPr lang="en-CA" sz="1600">
                <a:solidFill>
                  <a:srgbClr val="FFC000"/>
                </a:solidFill>
              </a:rPr>
              <a:t>code/html </a:t>
            </a:r>
            <a:r>
              <a:rPr lang="en-CA" sz="1600">
                <a:solidFill>
                  <a:schemeClr val="bg1"/>
                </a:solidFill>
              </a:rPr>
              <a:t>&gt;</a:t>
            </a:r>
            <a:r>
              <a:rPr lang="en-CA" sz="1600">
                <a:solidFill>
                  <a:srgbClr val="FFC000"/>
                </a:solidFill>
              </a:rPr>
              <a:t> </a:t>
            </a:r>
            <a:r>
              <a:rPr lang="en-CA" sz="1600">
                <a:solidFill>
                  <a:srgbClr val="FF0000"/>
                </a:solidFill>
              </a:rPr>
              <a:t>code/</a:t>
            </a:r>
            <a:r>
              <a:rPr lang="en-CA" sz="1600" err="1">
                <a:solidFill>
                  <a:srgbClr val="FF0000"/>
                </a:solidFill>
              </a:rPr>
              <a:t>javascript</a:t>
            </a:r>
            <a:r>
              <a:rPr lang="en-CA" sz="1600">
                <a:solidFill>
                  <a:srgbClr val="FF0000"/>
                </a:solidFill>
              </a:rPr>
              <a:t> </a:t>
            </a:r>
            <a:r>
              <a:rPr lang="en-CA" sz="1600">
                <a:solidFill>
                  <a:schemeClr val="bg1"/>
                </a:solidFill>
              </a:rPr>
              <a:t>&gt;</a:t>
            </a:r>
            <a:r>
              <a:rPr lang="en-CA" sz="1600">
                <a:solidFill>
                  <a:srgbClr val="FFC000"/>
                </a:solidFill>
              </a:rPr>
              <a:t> archive/zip </a:t>
            </a:r>
            <a:r>
              <a:rPr lang="en-CA" sz="1600">
                <a:solidFill>
                  <a:schemeClr val="bg1"/>
                </a:solidFill>
              </a:rPr>
              <a:t>&gt;</a:t>
            </a:r>
            <a:r>
              <a:rPr lang="en-CA" sz="1600">
                <a:solidFill>
                  <a:srgbClr val="FFC000"/>
                </a:solidFill>
              </a:rPr>
              <a:t> shortcut/windows </a:t>
            </a:r>
            <a:r>
              <a:rPr lang="en-CA" sz="1600">
                <a:solidFill>
                  <a:schemeClr val="bg1"/>
                </a:solidFill>
              </a:rPr>
              <a:t>&gt;</a:t>
            </a:r>
            <a:r>
              <a:rPr lang="en-CA" sz="1600">
                <a:solidFill>
                  <a:srgbClr val="FFC000"/>
                </a:solidFill>
              </a:rPr>
              <a:t> code/batch</a:t>
            </a:r>
          </a:p>
        </p:txBody>
      </p:sp>
      <p:sp>
        <p:nvSpPr>
          <p:cNvPr id="14" name="Rectangle 13">
            <a:extLst>
              <a:ext uri="{FF2B5EF4-FFF2-40B4-BE49-F238E27FC236}">
                <a16:creationId xmlns:a16="http://schemas.microsoft.com/office/drawing/2014/main" id="{879992F4-4DCD-45B0-89BE-96074D70EE75}"/>
              </a:ext>
            </a:extLst>
          </p:cNvPr>
          <p:cNvSpPr/>
          <p:nvPr/>
        </p:nvSpPr>
        <p:spPr>
          <a:xfrm>
            <a:off x="3581400" y="4467225"/>
            <a:ext cx="1371600" cy="152400"/>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2814C830-06D9-4D2B-99B5-5794FFA944FC}"/>
              </a:ext>
            </a:extLst>
          </p:cNvPr>
          <p:cNvPicPr>
            <a:picLocks noChangeAspect="1"/>
          </p:cNvPicPr>
          <p:nvPr/>
        </p:nvPicPr>
        <p:blipFill>
          <a:blip r:embed="rId3"/>
          <a:stretch>
            <a:fillRect/>
          </a:stretch>
        </p:blipFill>
        <p:spPr>
          <a:xfrm>
            <a:off x="2544740" y="822432"/>
            <a:ext cx="6599260" cy="3918310"/>
          </a:xfrm>
          <a:prstGeom prst="rect">
            <a:avLst/>
          </a:prstGeom>
        </p:spPr>
      </p:pic>
      <p:pic>
        <p:nvPicPr>
          <p:cNvPr id="9" name="Picture 8">
            <a:extLst>
              <a:ext uri="{FF2B5EF4-FFF2-40B4-BE49-F238E27FC236}">
                <a16:creationId xmlns:a16="http://schemas.microsoft.com/office/drawing/2014/main" id="{4FA6C295-8142-4E89-8067-1B6665BFBD17}"/>
              </a:ext>
            </a:extLst>
          </p:cNvPr>
          <p:cNvPicPr>
            <a:picLocks noChangeAspect="1"/>
          </p:cNvPicPr>
          <p:nvPr/>
        </p:nvPicPr>
        <p:blipFill>
          <a:blip r:embed="rId4"/>
          <a:stretch>
            <a:fillRect/>
          </a:stretch>
        </p:blipFill>
        <p:spPr>
          <a:xfrm>
            <a:off x="2514600" y="821795"/>
            <a:ext cx="6629400" cy="3991451"/>
          </a:xfrm>
          <a:prstGeom prst="rect">
            <a:avLst/>
          </a:prstGeom>
        </p:spPr>
      </p:pic>
      <p:cxnSp>
        <p:nvCxnSpPr>
          <p:cNvPr id="5" name="Connector: Elbow 4">
            <a:extLst>
              <a:ext uri="{FF2B5EF4-FFF2-40B4-BE49-F238E27FC236}">
                <a16:creationId xmlns:a16="http://schemas.microsoft.com/office/drawing/2014/main" id="{FB91324D-F685-4B2C-B1A1-76768B01848F}"/>
              </a:ext>
            </a:extLst>
          </p:cNvPr>
          <p:cNvCxnSpPr>
            <a:cxnSpLocks/>
            <a:stCxn id="16" idx="3"/>
          </p:cNvCxnSpPr>
          <p:nvPr/>
        </p:nvCxnSpPr>
        <p:spPr>
          <a:xfrm>
            <a:off x="2133600" y="3968175"/>
            <a:ext cx="1295400" cy="584775"/>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961022-A1EF-45AD-A9E6-3EE8D9BC2D19}"/>
              </a:ext>
            </a:extLst>
          </p:cNvPr>
          <p:cNvSpPr txBox="1"/>
          <p:nvPr/>
        </p:nvSpPr>
        <p:spPr>
          <a:xfrm>
            <a:off x="457199" y="3598843"/>
            <a:ext cx="1676401" cy="738664"/>
          </a:xfrm>
          <a:prstGeom prst="rect">
            <a:avLst/>
          </a:prstGeom>
          <a:noFill/>
        </p:spPr>
        <p:txBody>
          <a:bodyPr wrap="square">
            <a:spAutoFit/>
          </a:bodyPr>
          <a:lstStyle/>
          <a:p>
            <a:r>
              <a:rPr lang="en-CA" sz="1400" err="1">
                <a:solidFill>
                  <a:schemeClr val="accent6"/>
                </a:solidFill>
                <a:latin typeface="Rajdhani" panose="02000000000000000000" pitchFamily="2" charset="0"/>
                <a:cs typeface="Rajdhani" panose="02000000000000000000" pitchFamily="2" charset="0"/>
              </a:rPr>
              <a:t>Deobfuscated</a:t>
            </a:r>
            <a:r>
              <a:rPr lang="en-CA" sz="1400">
                <a:solidFill>
                  <a:schemeClr val="accent6"/>
                </a:solidFill>
                <a:latin typeface="Rajdhani" panose="02000000000000000000" pitchFamily="2" charset="0"/>
                <a:cs typeface="Rajdhani" panose="02000000000000000000" pitchFamily="2" charset="0"/>
              </a:rPr>
              <a:t> the JavaScript and extracted a zip file!</a:t>
            </a:r>
            <a:endParaRPr lang="en-CA" sz="1200">
              <a:solidFill>
                <a:schemeClr val="accent6"/>
              </a:solidFill>
              <a:latin typeface="Rajdhani" panose="02000000000000000000" pitchFamily="2" charset="0"/>
              <a:cs typeface="Rajdhani" panose="02000000000000000000" pitchFamily="2" charset="0"/>
            </a:endParaRPr>
          </a:p>
        </p:txBody>
      </p:sp>
    </p:spTree>
    <p:extLst>
      <p:ext uri="{BB962C8B-B14F-4D97-AF65-F5344CB8AC3E}">
        <p14:creationId xmlns:p14="http://schemas.microsoft.com/office/powerpoint/2010/main" val="16167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5D4325B-2323-EE0B-CEF1-8DA554A78C8E}"/>
              </a:ext>
            </a:extLst>
          </p:cNvPr>
          <p:cNvPicPr>
            <a:picLocks noChangeAspect="1"/>
          </p:cNvPicPr>
          <p:nvPr/>
        </p:nvPicPr>
        <p:blipFill rotWithShape="1">
          <a:blip r:embed="rId3"/>
          <a:srcRect r="14243" b="2"/>
          <a:stretch/>
        </p:blipFill>
        <p:spPr>
          <a:xfrm>
            <a:off x="5962293" y="0"/>
            <a:ext cx="4754005" cy="47396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2531" name="Picture 4">
            <a:extLst>
              <a:ext uri="{FF2B5EF4-FFF2-40B4-BE49-F238E27FC236}">
                <a16:creationId xmlns:a16="http://schemas.microsoft.com/office/drawing/2014/main" id="{DD0A8350-AB08-FD7E-C002-111E1C1437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38" y="123825"/>
            <a:ext cx="302101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a:extLst>
              <a:ext uri="{FF2B5EF4-FFF2-40B4-BE49-F238E27FC236}">
                <a16:creationId xmlns:a16="http://schemas.microsoft.com/office/drawing/2014/main" id="{185BC3A9-C251-8340-C01C-F3BCACAF8AC3}"/>
              </a:ext>
            </a:extLst>
          </p:cNvPr>
          <p:cNvSpPr txBox="1">
            <a:spLocks noChangeArrowheads="1"/>
          </p:cNvSpPr>
          <p:nvPr/>
        </p:nvSpPr>
        <p:spPr bwMode="auto">
          <a:xfrm>
            <a:off x="1482421" y="1923439"/>
            <a:ext cx="1847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endParaRPr lang="en-CA" altLang="en-US" sz="1800">
              <a:solidFill>
                <a:schemeClr val="tx1"/>
              </a:solidFill>
              <a:latin typeface="Calibri" panose="020F0502020204030204" pitchFamily="34" charset="0"/>
            </a:endParaRPr>
          </a:p>
          <a:p>
            <a:pPr eaLnBrk="1" hangingPunct="1">
              <a:spcBef>
                <a:spcPct val="0"/>
              </a:spcBef>
              <a:buClrTx/>
              <a:buFontTx/>
              <a:buNone/>
            </a:pPr>
            <a:endParaRPr lang="en-CA" altLang="en-US" sz="1800">
              <a:solidFill>
                <a:schemeClr val="tx1"/>
              </a:solidFill>
              <a:latin typeface="Calibri" panose="020F0502020204030204" pitchFamily="34" charset="0"/>
            </a:endParaRPr>
          </a:p>
          <a:p>
            <a:pPr eaLnBrk="1" hangingPunct="1">
              <a:spcBef>
                <a:spcPct val="0"/>
              </a:spcBef>
              <a:buClrTx/>
              <a:buFontTx/>
              <a:buNone/>
            </a:pPr>
            <a:endParaRPr lang="en-CA" altLang="en-US" sz="1800">
              <a:solidFill>
                <a:schemeClr val="tx1"/>
              </a:solidFill>
              <a:latin typeface="Calibri" panose="020F0502020204030204" pitchFamily="34" charset="0"/>
            </a:endParaRPr>
          </a:p>
          <a:p>
            <a:pPr eaLnBrk="1" hangingPunct="1">
              <a:spcBef>
                <a:spcPct val="0"/>
              </a:spcBef>
              <a:buClrTx/>
              <a:buFontTx/>
              <a:buNone/>
            </a:pPr>
            <a:endParaRPr lang="en-CA" altLang="en-US" sz="1800">
              <a:solidFill>
                <a:schemeClr val="tx1"/>
              </a:solidFill>
              <a:latin typeface="Calibri" panose="020F0502020204030204" pitchFamily="34" charset="0"/>
            </a:endParaRPr>
          </a:p>
          <a:p>
            <a:pPr eaLnBrk="1" hangingPunct="1">
              <a:spcBef>
                <a:spcPct val="0"/>
              </a:spcBef>
              <a:buClrTx/>
              <a:buFontTx/>
              <a:buNone/>
            </a:pPr>
            <a:endParaRPr lang="en-CA" altLang="en-US" sz="1800">
              <a:solidFill>
                <a:schemeClr val="tx1"/>
              </a:solidFill>
              <a:latin typeface="Calibri" panose="020F0502020204030204" pitchFamily="34" charset="0"/>
            </a:endParaRPr>
          </a:p>
        </p:txBody>
      </p:sp>
      <p:pic>
        <p:nvPicPr>
          <p:cNvPr id="3" name="Graphic 5" descr="Hero Male outline">
            <a:extLst>
              <a:ext uri="{FF2B5EF4-FFF2-40B4-BE49-F238E27FC236}">
                <a16:creationId xmlns:a16="http://schemas.microsoft.com/office/drawing/2014/main" id="{81D2AF1C-5632-FA92-2548-C19FBE8E98F0}"/>
              </a:ext>
            </a:extLst>
          </p:cNvPr>
          <p:cNvPicPr>
            <a:picLocks noChangeAspect="1"/>
          </p:cNvPicPr>
          <p:nvPr/>
        </p:nvPicPr>
        <p:blipFill>
          <a:blip r:embed="rId5" cstate="print"/>
          <a:stretch>
            <a:fillRect/>
          </a:stretch>
        </p:blipFill>
        <p:spPr>
          <a:xfrm>
            <a:off x="925228" y="1986431"/>
            <a:ext cx="396875" cy="396875"/>
          </a:xfrm>
          <a:prstGeom prst="rect">
            <a:avLst/>
          </a:prstGeom>
          <a:effectLst>
            <a:glow rad="63500">
              <a:schemeClr val="accent5">
                <a:satMod val="175000"/>
                <a:alpha val="40000"/>
              </a:schemeClr>
            </a:glow>
          </a:effectLst>
        </p:spPr>
      </p:pic>
      <p:pic>
        <p:nvPicPr>
          <p:cNvPr id="4" name="Graphic 7" descr="Download from cloud outline">
            <a:extLst>
              <a:ext uri="{FF2B5EF4-FFF2-40B4-BE49-F238E27FC236}">
                <a16:creationId xmlns:a16="http://schemas.microsoft.com/office/drawing/2014/main" id="{37B54E4D-1D6D-3AC6-E256-EDDC7A933445}"/>
              </a:ext>
            </a:extLst>
          </p:cNvPr>
          <p:cNvPicPr>
            <a:picLocks noChangeAspect="1"/>
          </p:cNvPicPr>
          <p:nvPr/>
        </p:nvPicPr>
        <p:blipFill>
          <a:blip r:embed="rId6"/>
          <a:stretch>
            <a:fillRect/>
          </a:stretch>
        </p:blipFill>
        <p:spPr>
          <a:xfrm>
            <a:off x="865098" y="3633370"/>
            <a:ext cx="411163" cy="409575"/>
          </a:xfrm>
          <a:prstGeom prst="rect">
            <a:avLst/>
          </a:prstGeom>
          <a:effectLst>
            <a:glow rad="63500">
              <a:schemeClr val="accent5">
                <a:satMod val="175000"/>
                <a:alpha val="40000"/>
              </a:schemeClr>
            </a:glow>
          </a:effectLst>
        </p:spPr>
      </p:pic>
      <p:pic>
        <p:nvPicPr>
          <p:cNvPr id="5" name="Graphic 8" descr="Laptop outline">
            <a:extLst>
              <a:ext uri="{FF2B5EF4-FFF2-40B4-BE49-F238E27FC236}">
                <a16:creationId xmlns:a16="http://schemas.microsoft.com/office/drawing/2014/main" id="{B79E4559-11D0-01B0-C997-D316F7C37CAE}"/>
              </a:ext>
            </a:extLst>
          </p:cNvPr>
          <p:cNvPicPr>
            <a:picLocks noChangeAspect="1"/>
          </p:cNvPicPr>
          <p:nvPr/>
        </p:nvPicPr>
        <p:blipFill>
          <a:blip r:embed="rId7"/>
          <a:srcRect/>
          <a:stretch/>
        </p:blipFill>
        <p:spPr>
          <a:xfrm>
            <a:off x="862548" y="2457506"/>
            <a:ext cx="441325" cy="441325"/>
          </a:xfrm>
          <a:prstGeom prst="rect">
            <a:avLst/>
          </a:prstGeom>
          <a:effectLst>
            <a:glow rad="63500">
              <a:schemeClr val="accent5">
                <a:satMod val="175000"/>
                <a:alpha val="40000"/>
              </a:schemeClr>
            </a:glow>
          </a:effectLst>
        </p:spPr>
      </p:pic>
      <p:pic>
        <p:nvPicPr>
          <p:cNvPr id="6" name="Graphic 11" descr="Server outline">
            <a:extLst>
              <a:ext uri="{FF2B5EF4-FFF2-40B4-BE49-F238E27FC236}">
                <a16:creationId xmlns:a16="http://schemas.microsoft.com/office/drawing/2014/main" id="{5897003A-4294-F55E-F555-27FFE19677A2}"/>
              </a:ext>
            </a:extLst>
          </p:cNvPr>
          <p:cNvPicPr>
            <a:picLocks noChangeAspect="1"/>
          </p:cNvPicPr>
          <p:nvPr/>
        </p:nvPicPr>
        <p:blipFill>
          <a:blip r:embed="rId8"/>
          <a:srcRect/>
          <a:stretch/>
        </p:blipFill>
        <p:spPr>
          <a:xfrm>
            <a:off x="861923" y="3060519"/>
            <a:ext cx="409575" cy="411163"/>
          </a:xfrm>
          <a:prstGeom prst="rect">
            <a:avLst/>
          </a:prstGeom>
          <a:effectLst>
            <a:glow rad="63500">
              <a:schemeClr val="accent5">
                <a:satMod val="175000"/>
                <a:alpha val="40000"/>
              </a:schemeClr>
            </a:glow>
          </a:effectLst>
        </p:spPr>
      </p:pic>
      <p:pic>
        <p:nvPicPr>
          <p:cNvPr id="7" name="Graphic 5" descr="City outline">
            <a:extLst>
              <a:ext uri="{FF2B5EF4-FFF2-40B4-BE49-F238E27FC236}">
                <a16:creationId xmlns:a16="http://schemas.microsoft.com/office/drawing/2014/main" id="{E6871041-A7EB-A1D5-1D86-9510ADF685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22954" y="1514834"/>
            <a:ext cx="396875" cy="396875"/>
          </a:xfrm>
          <a:prstGeom prst="rect">
            <a:avLst/>
          </a:prstGeom>
          <a:effectLst>
            <a:glow rad="63500">
              <a:schemeClr val="accent5">
                <a:satMod val="175000"/>
                <a:alpha val="40000"/>
              </a:schemeClr>
            </a:glow>
          </a:effectLst>
        </p:spPr>
      </p:pic>
      <p:sp>
        <p:nvSpPr>
          <p:cNvPr id="10" name="TextBox 9">
            <a:extLst>
              <a:ext uri="{FF2B5EF4-FFF2-40B4-BE49-F238E27FC236}">
                <a16:creationId xmlns:a16="http://schemas.microsoft.com/office/drawing/2014/main" id="{3DCFAFD7-2F74-C932-F44D-F8792B9B523E}"/>
              </a:ext>
            </a:extLst>
          </p:cNvPr>
          <p:cNvSpPr txBox="1"/>
          <p:nvPr/>
        </p:nvSpPr>
        <p:spPr>
          <a:xfrm>
            <a:off x="1330824" y="2492743"/>
            <a:ext cx="5359790" cy="461665"/>
          </a:xfrm>
          <a:prstGeom prst="rect">
            <a:avLst/>
          </a:prstGeom>
          <a:noFill/>
        </p:spPr>
        <p:txBody>
          <a:bodyPr wrap="square">
            <a:spAutoFit/>
          </a:bodyPr>
          <a:lstStyle/>
          <a:p>
            <a:pPr eaLnBrk="1" hangingPunct="1">
              <a:spcBef>
                <a:spcPct val="0"/>
              </a:spcBef>
              <a:buClrTx/>
              <a:buFontTx/>
              <a:buNone/>
            </a:pPr>
            <a:r>
              <a:rPr lang="en-CA" altLang="en-US" sz="1200">
                <a:solidFill>
                  <a:schemeClr val="tx1"/>
                </a:solidFill>
                <a:latin typeface="Calibri" panose="020F0502020204030204" pitchFamily="34" charset="0"/>
              </a:rPr>
              <a:t>Federal Host-based Sensor</a:t>
            </a:r>
          </a:p>
          <a:p>
            <a:pPr eaLnBrk="1" hangingPunct="1">
              <a:spcBef>
                <a:spcPct val="0"/>
              </a:spcBef>
              <a:buClrTx/>
              <a:buFontTx/>
              <a:buNone/>
            </a:pPr>
            <a:r>
              <a:rPr lang="en-CA" altLang="en-US" sz="1200">
                <a:solidFill>
                  <a:schemeClr val="tx1"/>
                </a:solidFill>
                <a:latin typeface="Calibri" panose="020F0502020204030204" pitchFamily="34" charset="0"/>
              </a:rPr>
              <a:t>102 federal institutions (900000 endpoints)</a:t>
            </a:r>
          </a:p>
        </p:txBody>
      </p:sp>
      <p:sp>
        <p:nvSpPr>
          <p:cNvPr id="12" name="TextBox 11">
            <a:extLst>
              <a:ext uri="{FF2B5EF4-FFF2-40B4-BE49-F238E27FC236}">
                <a16:creationId xmlns:a16="http://schemas.microsoft.com/office/drawing/2014/main" id="{6AFEF7DB-F172-D7A9-B1A3-4DF4B5882CD7}"/>
              </a:ext>
            </a:extLst>
          </p:cNvPr>
          <p:cNvSpPr txBox="1"/>
          <p:nvPr/>
        </p:nvSpPr>
        <p:spPr>
          <a:xfrm>
            <a:off x="1352639" y="3081171"/>
            <a:ext cx="5359790" cy="461665"/>
          </a:xfrm>
          <a:prstGeom prst="rect">
            <a:avLst/>
          </a:prstGeom>
          <a:noFill/>
        </p:spPr>
        <p:txBody>
          <a:bodyPr wrap="square">
            <a:spAutoFit/>
          </a:bodyPr>
          <a:lstStyle/>
          <a:p>
            <a:pPr eaLnBrk="1" hangingPunct="1">
              <a:spcBef>
                <a:spcPct val="0"/>
              </a:spcBef>
              <a:buClrTx/>
              <a:buFontTx/>
              <a:buNone/>
            </a:pPr>
            <a:r>
              <a:rPr lang="en-CA" altLang="en-US" sz="1200">
                <a:solidFill>
                  <a:schemeClr val="tx1"/>
                </a:solidFill>
                <a:latin typeface="Calibri" panose="020F0502020204030204" pitchFamily="34" charset="0"/>
              </a:rPr>
              <a:t>Federal Network-based Sensor</a:t>
            </a:r>
          </a:p>
          <a:p>
            <a:pPr eaLnBrk="1" hangingPunct="1">
              <a:spcBef>
                <a:spcPct val="0"/>
              </a:spcBef>
              <a:buClrTx/>
              <a:buFontTx/>
              <a:buNone/>
            </a:pPr>
            <a:r>
              <a:rPr lang="en-CA" altLang="en-US" sz="1200">
                <a:solidFill>
                  <a:schemeClr val="tx1"/>
                </a:solidFill>
                <a:latin typeface="Calibri" panose="020F0502020204030204" pitchFamily="34" charset="0"/>
              </a:rPr>
              <a:t>84 federal institutions </a:t>
            </a:r>
          </a:p>
        </p:txBody>
      </p:sp>
      <p:sp>
        <p:nvSpPr>
          <p:cNvPr id="14" name="TextBox 13">
            <a:extLst>
              <a:ext uri="{FF2B5EF4-FFF2-40B4-BE49-F238E27FC236}">
                <a16:creationId xmlns:a16="http://schemas.microsoft.com/office/drawing/2014/main" id="{F5D556BA-6FBF-1FBE-F132-8CA8DD8EA0F4}"/>
              </a:ext>
            </a:extLst>
          </p:cNvPr>
          <p:cNvSpPr txBox="1"/>
          <p:nvPr/>
        </p:nvSpPr>
        <p:spPr>
          <a:xfrm>
            <a:off x="1352639" y="3581280"/>
            <a:ext cx="5848642" cy="461665"/>
          </a:xfrm>
          <a:prstGeom prst="rect">
            <a:avLst/>
          </a:prstGeom>
          <a:noFill/>
        </p:spPr>
        <p:txBody>
          <a:bodyPr wrap="square">
            <a:spAutoFit/>
          </a:bodyPr>
          <a:lstStyle/>
          <a:p>
            <a:pPr eaLnBrk="1" hangingPunct="1">
              <a:spcBef>
                <a:spcPct val="0"/>
              </a:spcBef>
              <a:buClrTx/>
              <a:buFontTx/>
              <a:buNone/>
            </a:pPr>
            <a:r>
              <a:rPr lang="en-CA" altLang="en-US" sz="1200">
                <a:solidFill>
                  <a:schemeClr val="tx1"/>
                </a:solidFill>
                <a:latin typeface="Calibri" panose="020F0502020204030204" pitchFamily="34" charset="0"/>
              </a:rPr>
              <a:t>Federal Cloud-based Sensor</a:t>
            </a:r>
          </a:p>
          <a:p>
            <a:pPr eaLnBrk="1" hangingPunct="1">
              <a:spcBef>
                <a:spcPct val="0"/>
              </a:spcBef>
              <a:buClrTx/>
              <a:buFontTx/>
              <a:buNone/>
            </a:pPr>
            <a:r>
              <a:rPr lang="en-CA" altLang="en-US" sz="1200">
                <a:solidFill>
                  <a:schemeClr val="tx1"/>
                </a:solidFill>
                <a:latin typeface="Calibri" panose="020F0502020204030204" pitchFamily="34" charset="0"/>
              </a:rPr>
              <a:t>80 federal institutions </a:t>
            </a:r>
          </a:p>
        </p:txBody>
      </p:sp>
      <p:sp>
        <p:nvSpPr>
          <p:cNvPr id="16" name="TextBox 15">
            <a:extLst>
              <a:ext uri="{FF2B5EF4-FFF2-40B4-BE49-F238E27FC236}">
                <a16:creationId xmlns:a16="http://schemas.microsoft.com/office/drawing/2014/main" id="{EA4175FF-A599-F57A-4A52-DE9669C15477}"/>
              </a:ext>
            </a:extLst>
          </p:cNvPr>
          <p:cNvSpPr txBox="1"/>
          <p:nvPr/>
        </p:nvSpPr>
        <p:spPr>
          <a:xfrm>
            <a:off x="1350499" y="1992634"/>
            <a:ext cx="6006904" cy="461665"/>
          </a:xfrm>
          <a:prstGeom prst="rect">
            <a:avLst/>
          </a:prstGeom>
          <a:noFill/>
        </p:spPr>
        <p:txBody>
          <a:bodyPr wrap="square">
            <a:spAutoFit/>
          </a:bodyPr>
          <a:lstStyle/>
          <a:p>
            <a:pPr eaLnBrk="1" hangingPunct="1">
              <a:spcBef>
                <a:spcPct val="0"/>
              </a:spcBef>
              <a:buClrTx/>
              <a:buFontTx/>
              <a:buNone/>
            </a:pPr>
            <a:r>
              <a:rPr lang="en-CA" altLang="en-US" sz="1200">
                <a:solidFill>
                  <a:schemeClr val="tx1"/>
                </a:solidFill>
                <a:latin typeface="Calibri" panose="020F0502020204030204" pitchFamily="34" charset="0"/>
              </a:rPr>
              <a:t>Cyber incident cases</a:t>
            </a:r>
          </a:p>
          <a:p>
            <a:pPr eaLnBrk="1" hangingPunct="1">
              <a:spcBef>
                <a:spcPct val="0"/>
              </a:spcBef>
              <a:buClrTx/>
              <a:buFontTx/>
              <a:buNone/>
            </a:pPr>
            <a:r>
              <a:rPr lang="en-CA" altLang="en-US" sz="1200">
                <a:solidFill>
                  <a:schemeClr val="tx1"/>
                </a:solidFill>
                <a:latin typeface="Calibri" panose="020F0502020204030204" pitchFamily="34" charset="0"/>
              </a:rPr>
              <a:t>2000+ cases a year</a:t>
            </a:r>
          </a:p>
        </p:txBody>
      </p:sp>
      <p:sp>
        <p:nvSpPr>
          <p:cNvPr id="19" name="TextBox 18">
            <a:extLst>
              <a:ext uri="{FF2B5EF4-FFF2-40B4-BE49-F238E27FC236}">
                <a16:creationId xmlns:a16="http://schemas.microsoft.com/office/drawing/2014/main" id="{363ECEA0-FB91-84D0-7E08-584902D917C2}"/>
              </a:ext>
            </a:extLst>
          </p:cNvPr>
          <p:cNvSpPr txBox="1"/>
          <p:nvPr/>
        </p:nvSpPr>
        <p:spPr>
          <a:xfrm>
            <a:off x="1350499" y="1628363"/>
            <a:ext cx="6006904" cy="276999"/>
          </a:xfrm>
          <a:prstGeom prst="rect">
            <a:avLst/>
          </a:prstGeom>
          <a:noFill/>
        </p:spPr>
        <p:txBody>
          <a:bodyPr wrap="square">
            <a:spAutoFit/>
          </a:bodyPr>
          <a:lstStyle/>
          <a:p>
            <a:pPr eaLnBrk="1" hangingPunct="1">
              <a:spcBef>
                <a:spcPct val="0"/>
              </a:spcBef>
              <a:buClrTx/>
              <a:buFontTx/>
              <a:buNone/>
            </a:pPr>
            <a:r>
              <a:rPr lang="en-CA" altLang="en-US" sz="1200">
                <a:solidFill>
                  <a:schemeClr val="tx1"/>
                </a:solidFill>
                <a:latin typeface="Calibri" panose="020F0502020204030204" pitchFamily="34" charset="0"/>
              </a:rPr>
              <a:t>Critical Infrastructure</a:t>
            </a:r>
          </a:p>
        </p:txBody>
      </p:sp>
      <p:sp>
        <p:nvSpPr>
          <p:cNvPr id="23" name="TextBox 22">
            <a:extLst>
              <a:ext uri="{FF2B5EF4-FFF2-40B4-BE49-F238E27FC236}">
                <a16:creationId xmlns:a16="http://schemas.microsoft.com/office/drawing/2014/main" id="{12FB34EF-E731-1BCD-6CA1-0F1C70B21E06}"/>
              </a:ext>
            </a:extLst>
          </p:cNvPr>
          <p:cNvSpPr txBox="1"/>
          <p:nvPr/>
        </p:nvSpPr>
        <p:spPr>
          <a:xfrm>
            <a:off x="861923" y="709601"/>
            <a:ext cx="5359791" cy="738664"/>
          </a:xfrm>
          <a:prstGeom prst="rect">
            <a:avLst/>
          </a:prstGeom>
          <a:noFill/>
        </p:spPr>
        <p:txBody>
          <a:bodyPr wrap="square">
            <a:spAutoFit/>
          </a:bodyPr>
          <a:lstStyle/>
          <a:p>
            <a:pPr algn="l"/>
            <a:r>
              <a:rPr lang="en-US" sz="1400" b="1" i="0">
                <a:solidFill>
                  <a:srgbClr val="333333"/>
                </a:solidFill>
                <a:effectLst/>
                <a:latin typeface="Lato" panose="020F0502020204030203" pitchFamily="34" charset="0"/>
              </a:rPr>
              <a:t>Canadian Centre for Cyber Security</a:t>
            </a:r>
          </a:p>
          <a:p>
            <a:pPr algn="l"/>
            <a:r>
              <a:rPr lang="en-US" sz="1400" b="0" i="0">
                <a:solidFill>
                  <a:srgbClr val="333333"/>
                </a:solidFill>
                <a:effectLst/>
                <a:latin typeface="Noto Sans" panose="020B0502040504020204" pitchFamily="34" charset="0"/>
              </a:rPr>
              <a:t>It is the single unified source of expert advice, guidance, services and support on cyber security for Canadians.</a:t>
            </a:r>
          </a:p>
        </p:txBody>
      </p:sp>
      <p:pic>
        <p:nvPicPr>
          <p:cNvPr id="25" name="Picture 24">
            <a:extLst>
              <a:ext uri="{FF2B5EF4-FFF2-40B4-BE49-F238E27FC236}">
                <a16:creationId xmlns:a16="http://schemas.microsoft.com/office/drawing/2014/main" id="{584A5CFB-E547-4382-69E7-C203FCCE734C}"/>
              </a:ext>
            </a:extLst>
          </p:cNvPr>
          <p:cNvPicPr>
            <a:picLocks noChangeAspect="1"/>
          </p:cNvPicPr>
          <p:nvPr/>
        </p:nvPicPr>
        <p:blipFill>
          <a:blip r:embed="rId11"/>
          <a:stretch>
            <a:fillRect/>
          </a:stretch>
        </p:blipFill>
        <p:spPr>
          <a:xfrm>
            <a:off x="4360206" y="-217927"/>
            <a:ext cx="4879447" cy="4616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details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1905000" cy="2369880"/>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Service: </a:t>
            </a:r>
            <a:r>
              <a:rPr lang="en-CA" sz="1400" b="1">
                <a:solidFill>
                  <a:schemeClr val="bg1"/>
                </a:solidFill>
                <a:latin typeface="Rajdhani" panose="02000000000000000000" pitchFamily="2" charset="0"/>
                <a:cs typeface="Rajdhani" panose="02000000000000000000" pitchFamily="2" charset="0"/>
              </a:rPr>
              <a:t>Extract</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ZIP, ISO, VHD, HTML, RAR, GZ &amp; many others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1" name="TextBox 10">
            <a:extLst>
              <a:ext uri="{FF2B5EF4-FFF2-40B4-BE49-F238E27FC236}">
                <a16:creationId xmlns:a16="http://schemas.microsoft.com/office/drawing/2014/main" id="{920F9896-608D-417D-BB85-7F72D7D0EF5F}"/>
              </a:ext>
            </a:extLst>
          </p:cNvPr>
          <p:cNvSpPr txBox="1"/>
          <p:nvPr/>
        </p:nvSpPr>
        <p:spPr>
          <a:xfrm>
            <a:off x="2489832" y="439788"/>
            <a:ext cx="6739217" cy="338554"/>
          </a:xfrm>
          <a:prstGeom prst="rect">
            <a:avLst/>
          </a:prstGeom>
          <a:noFill/>
        </p:spPr>
        <p:txBody>
          <a:bodyPr wrap="none" rtlCol="0">
            <a:spAutoFit/>
          </a:bodyPr>
          <a:lstStyle/>
          <a:p>
            <a:r>
              <a:rPr lang="en-CA" sz="1600">
                <a:solidFill>
                  <a:srgbClr val="FFC000"/>
                </a:solidFill>
              </a:rPr>
              <a:t>code/html </a:t>
            </a:r>
            <a:r>
              <a:rPr lang="en-CA" sz="1600">
                <a:solidFill>
                  <a:schemeClr val="bg1"/>
                </a:solidFill>
              </a:rPr>
              <a:t>&gt;</a:t>
            </a:r>
            <a:r>
              <a:rPr lang="en-CA" sz="1600">
                <a:solidFill>
                  <a:srgbClr val="FFC000"/>
                </a:solidFill>
              </a:rPr>
              <a:t> code/</a:t>
            </a:r>
            <a:r>
              <a:rPr lang="en-CA" sz="1600" err="1">
                <a:solidFill>
                  <a:srgbClr val="FFC000"/>
                </a:solidFill>
              </a:rPr>
              <a:t>javascript</a:t>
            </a:r>
            <a:r>
              <a:rPr lang="en-CA" sz="1600">
                <a:solidFill>
                  <a:srgbClr val="FFC000"/>
                </a:solidFill>
              </a:rPr>
              <a:t> </a:t>
            </a:r>
            <a:r>
              <a:rPr lang="en-CA" sz="1600">
                <a:solidFill>
                  <a:schemeClr val="bg1"/>
                </a:solidFill>
              </a:rPr>
              <a:t>&gt;</a:t>
            </a:r>
            <a:r>
              <a:rPr lang="en-CA" sz="1600">
                <a:solidFill>
                  <a:srgbClr val="FFC000"/>
                </a:solidFill>
              </a:rPr>
              <a:t> </a:t>
            </a:r>
            <a:r>
              <a:rPr lang="en-CA" sz="1600">
                <a:solidFill>
                  <a:srgbClr val="FF0000"/>
                </a:solidFill>
              </a:rPr>
              <a:t>archive/zip</a:t>
            </a:r>
            <a:r>
              <a:rPr lang="en-CA" sz="1600">
                <a:solidFill>
                  <a:srgbClr val="FFC000"/>
                </a:solidFill>
              </a:rPr>
              <a:t> </a:t>
            </a:r>
            <a:r>
              <a:rPr lang="en-CA" sz="1600">
                <a:solidFill>
                  <a:schemeClr val="bg1"/>
                </a:solidFill>
              </a:rPr>
              <a:t>&gt;</a:t>
            </a:r>
            <a:r>
              <a:rPr lang="en-CA" sz="1600">
                <a:solidFill>
                  <a:srgbClr val="FFC000"/>
                </a:solidFill>
              </a:rPr>
              <a:t> shortcut/windows </a:t>
            </a:r>
            <a:r>
              <a:rPr lang="en-CA" sz="1600">
                <a:solidFill>
                  <a:schemeClr val="bg1"/>
                </a:solidFill>
              </a:rPr>
              <a:t>&gt;</a:t>
            </a:r>
            <a:r>
              <a:rPr lang="en-CA" sz="1600">
                <a:solidFill>
                  <a:srgbClr val="FFC000"/>
                </a:solidFill>
              </a:rPr>
              <a:t> code/batch</a:t>
            </a:r>
          </a:p>
        </p:txBody>
      </p:sp>
      <p:pic>
        <p:nvPicPr>
          <p:cNvPr id="8" name="Picture 7">
            <a:extLst>
              <a:ext uri="{FF2B5EF4-FFF2-40B4-BE49-F238E27FC236}">
                <a16:creationId xmlns:a16="http://schemas.microsoft.com/office/drawing/2014/main" id="{A4D6ADD3-4082-4257-8B2A-4480C5733C17}"/>
              </a:ext>
            </a:extLst>
          </p:cNvPr>
          <p:cNvPicPr>
            <a:picLocks noChangeAspect="1"/>
          </p:cNvPicPr>
          <p:nvPr/>
        </p:nvPicPr>
        <p:blipFill>
          <a:blip r:embed="rId3"/>
          <a:stretch>
            <a:fillRect/>
          </a:stretch>
        </p:blipFill>
        <p:spPr>
          <a:xfrm>
            <a:off x="2743200" y="826691"/>
            <a:ext cx="6400800" cy="3954859"/>
          </a:xfrm>
          <a:prstGeom prst="rect">
            <a:avLst/>
          </a:prstGeom>
        </p:spPr>
      </p:pic>
      <p:cxnSp>
        <p:nvCxnSpPr>
          <p:cNvPr id="5" name="Connector: Elbow 4">
            <a:extLst>
              <a:ext uri="{FF2B5EF4-FFF2-40B4-BE49-F238E27FC236}">
                <a16:creationId xmlns:a16="http://schemas.microsoft.com/office/drawing/2014/main" id="{FB91324D-F685-4B2C-B1A1-76768B01848F}"/>
              </a:ext>
            </a:extLst>
          </p:cNvPr>
          <p:cNvCxnSpPr>
            <a:cxnSpLocks/>
            <a:stCxn id="16" idx="3"/>
          </p:cNvCxnSpPr>
          <p:nvPr/>
        </p:nvCxnSpPr>
        <p:spPr>
          <a:xfrm flipV="1">
            <a:off x="2355848" y="3638550"/>
            <a:ext cx="1225552" cy="179716"/>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9A343CF-4313-4F9D-8C41-7F3FD8EE1077}"/>
              </a:ext>
            </a:extLst>
          </p:cNvPr>
          <p:cNvSpPr/>
          <p:nvPr/>
        </p:nvSpPr>
        <p:spPr>
          <a:xfrm>
            <a:off x="3833812" y="3521160"/>
            <a:ext cx="2133600" cy="228600"/>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BD26F355-A3A5-41B0-B195-D56EF7B81C51}"/>
              </a:ext>
            </a:extLst>
          </p:cNvPr>
          <p:cNvSpPr txBox="1"/>
          <p:nvPr/>
        </p:nvSpPr>
        <p:spPr>
          <a:xfrm>
            <a:off x="380999" y="3125768"/>
            <a:ext cx="1974849" cy="1384995"/>
          </a:xfrm>
          <a:prstGeom prst="rect">
            <a:avLst/>
          </a:prstGeom>
          <a:noFill/>
        </p:spPr>
        <p:txBody>
          <a:bodyPr wrap="square">
            <a:spAutoFit/>
          </a:bodyPr>
          <a:lstStyle/>
          <a:p>
            <a:r>
              <a:rPr lang="en-CA" sz="1400">
                <a:solidFill>
                  <a:schemeClr val="accent6"/>
                </a:solidFill>
                <a:latin typeface="Rajdhani" panose="02000000000000000000" pitchFamily="2" charset="0"/>
                <a:cs typeface="Rajdhani" panose="02000000000000000000" pitchFamily="2" charset="0"/>
              </a:rPr>
              <a:t>Extract leveraged word list passed from previous services for password guessing!</a:t>
            </a:r>
          </a:p>
          <a:p>
            <a:endParaRPr lang="en-CA" sz="1400">
              <a:solidFill>
                <a:schemeClr val="accent6"/>
              </a:solidFill>
              <a:latin typeface="Rajdhani" panose="02000000000000000000" pitchFamily="2" charset="0"/>
              <a:cs typeface="Rajdhani" panose="02000000000000000000" pitchFamily="2" charset="0"/>
            </a:endParaRPr>
          </a:p>
          <a:p>
            <a:r>
              <a:rPr lang="en-CA" sz="1400">
                <a:solidFill>
                  <a:schemeClr val="accent6"/>
                </a:solidFill>
                <a:latin typeface="Rajdhani" panose="02000000000000000000" pitchFamily="2" charset="0"/>
                <a:cs typeface="Rajdhani" panose="02000000000000000000" pitchFamily="2" charset="0"/>
              </a:rPr>
              <a:t>Remember that html? </a:t>
            </a:r>
            <a:r>
              <a:rPr lang="en-CA" sz="1400">
                <a:solidFill>
                  <a:schemeClr val="accent6"/>
                </a:solidFill>
                <a:latin typeface="Rajdhani" panose="02000000000000000000" pitchFamily="2" charset="0"/>
                <a:cs typeface="Rajdhani" panose="02000000000000000000" pitchFamily="2" charset="0"/>
                <a:sym typeface="Wingdings" panose="05000000000000000000" pitchFamily="2" charset="2"/>
              </a:rPr>
              <a:t></a:t>
            </a:r>
            <a:endParaRPr lang="en-CA" sz="1400">
              <a:solidFill>
                <a:schemeClr val="accent6"/>
              </a:solidFill>
              <a:latin typeface="Rajdhani" panose="02000000000000000000" pitchFamily="2" charset="0"/>
              <a:cs typeface="Rajdhani" panose="02000000000000000000" pitchFamily="2" charset="0"/>
            </a:endParaRPr>
          </a:p>
        </p:txBody>
      </p:sp>
    </p:spTree>
    <p:extLst>
      <p:ext uri="{BB962C8B-B14F-4D97-AF65-F5344CB8AC3E}">
        <p14:creationId xmlns:p14="http://schemas.microsoft.com/office/powerpoint/2010/main" val="37328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details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2057400" cy="2154436"/>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Service: </a:t>
            </a:r>
            <a:r>
              <a:rPr lang="en-CA" sz="1400" b="1">
                <a:solidFill>
                  <a:schemeClr val="bg1"/>
                </a:solidFill>
                <a:latin typeface="Rajdhani" panose="02000000000000000000" pitchFamily="2" charset="0"/>
                <a:cs typeface="Rajdhani" panose="02000000000000000000" pitchFamily="2" charset="0"/>
              </a:rPr>
              <a:t>Characterize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Analyze metadata &amp; entropy &amp; </a:t>
            </a:r>
            <a:r>
              <a:rPr lang="en-CA" sz="1400" err="1">
                <a:solidFill>
                  <a:schemeClr val="bg1"/>
                </a:solidFill>
                <a:latin typeface="Rajdhani" panose="02000000000000000000" pitchFamily="2" charset="0"/>
                <a:cs typeface="Rajdhani" panose="02000000000000000000" pitchFamily="2" charset="0"/>
              </a:rPr>
              <a:t>lnk</a:t>
            </a:r>
            <a:r>
              <a:rPr lang="en-CA" sz="1400">
                <a:solidFill>
                  <a:schemeClr val="bg1"/>
                </a:solidFill>
                <a:latin typeface="Rajdhani" panose="02000000000000000000" pitchFamily="2" charset="0"/>
                <a:cs typeface="Rajdhani" panose="02000000000000000000" pitchFamily="2" charset="0"/>
              </a:rPr>
              <a:t> files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1" name="TextBox 10">
            <a:extLst>
              <a:ext uri="{FF2B5EF4-FFF2-40B4-BE49-F238E27FC236}">
                <a16:creationId xmlns:a16="http://schemas.microsoft.com/office/drawing/2014/main" id="{920F9896-608D-417D-BB85-7F72D7D0EF5F}"/>
              </a:ext>
            </a:extLst>
          </p:cNvPr>
          <p:cNvSpPr txBox="1"/>
          <p:nvPr/>
        </p:nvSpPr>
        <p:spPr>
          <a:xfrm>
            <a:off x="2489832" y="439788"/>
            <a:ext cx="6739217" cy="338554"/>
          </a:xfrm>
          <a:prstGeom prst="rect">
            <a:avLst/>
          </a:prstGeom>
          <a:noFill/>
        </p:spPr>
        <p:txBody>
          <a:bodyPr wrap="none" rtlCol="0">
            <a:spAutoFit/>
          </a:bodyPr>
          <a:lstStyle/>
          <a:p>
            <a:r>
              <a:rPr lang="en-CA" sz="1600">
                <a:solidFill>
                  <a:srgbClr val="FFC000"/>
                </a:solidFill>
              </a:rPr>
              <a:t>code/html </a:t>
            </a:r>
            <a:r>
              <a:rPr lang="en-CA" sz="1600">
                <a:solidFill>
                  <a:schemeClr val="bg1"/>
                </a:solidFill>
              </a:rPr>
              <a:t>&gt;</a:t>
            </a:r>
            <a:r>
              <a:rPr lang="en-CA" sz="1600">
                <a:solidFill>
                  <a:srgbClr val="FFC000"/>
                </a:solidFill>
              </a:rPr>
              <a:t> code/</a:t>
            </a:r>
            <a:r>
              <a:rPr lang="en-CA" sz="1600" err="1">
                <a:solidFill>
                  <a:srgbClr val="FFC000"/>
                </a:solidFill>
              </a:rPr>
              <a:t>javascript</a:t>
            </a:r>
            <a:r>
              <a:rPr lang="en-CA" sz="1600">
                <a:solidFill>
                  <a:srgbClr val="FFC000"/>
                </a:solidFill>
              </a:rPr>
              <a:t> </a:t>
            </a:r>
            <a:r>
              <a:rPr lang="en-CA" sz="1600">
                <a:solidFill>
                  <a:schemeClr val="bg1"/>
                </a:solidFill>
              </a:rPr>
              <a:t>&gt;</a:t>
            </a:r>
            <a:r>
              <a:rPr lang="en-CA" sz="1600">
                <a:solidFill>
                  <a:srgbClr val="FFC000"/>
                </a:solidFill>
              </a:rPr>
              <a:t> archive/zip </a:t>
            </a:r>
            <a:r>
              <a:rPr lang="en-CA" sz="1600">
                <a:solidFill>
                  <a:schemeClr val="bg1"/>
                </a:solidFill>
              </a:rPr>
              <a:t>&gt;</a:t>
            </a:r>
            <a:r>
              <a:rPr lang="en-CA" sz="1600">
                <a:solidFill>
                  <a:srgbClr val="FFC000"/>
                </a:solidFill>
              </a:rPr>
              <a:t> </a:t>
            </a:r>
            <a:r>
              <a:rPr lang="en-CA" sz="1600">
                <a:solidFill>
                  <a:srgbClr val="FF0000"/>
                </a:solidFill>
              </a:rPr>
              <a:t>shortcut/windows </a:t>
            </a:r>
            <a:r>
              <a:rPr lang="en-CA" sz="1600">
                <a:solidFill>
                  <a:schemeClr val="bg1"/>
                </a:solidFill>
              </a:rPr>
              <a:t>&gt;</a:t>
            </a:r>
            <a:r>
              <a:rPr lang="en-CA" sz="1600">
                <a:solidFill>
                  <a:srgbClr val="FFC000"/>
                </a:solidFill>
              </a:rPr>
              <a:t> code/batch</a:t>
            </a:r>
          </a:p>
        </p:txBody>
      </p:sp>
      <p:sp>
        <p:nvSpPr>
          <p:cNvPr id="16" name="TextBox 15">
            <a:extLst>
              <a:ext uri="{FF2B5EF4-FFF2-40B4-BE49-F238E27FC236}">
                <a16:creationId xmlns:a16="http://schemas.microsoft.com/office/drawing/2014/main" id="{BD26F355-A3A5-41B0-B195-D56EF7B81C51}"/>
              </a:ext>
            </a:extLst>
          </p:cNvPr>
          <p:cNvSpPr txBox="1"/>
          <p:nvPr/>
        </p:nvSpPr>
        <p:spPr>
          <a:xfrm>
            <a:off x="380999" y="3125768"/>
            <a:ext cx="1905001" cy="523220"/>
          </a:xfrm>
          <a:prstGeom prst="rect">
            <a:avLst/>
          </a:prstGeom>
          <a:noFill/>
        </p:spPr>
        <p:txBody>
          <a:bodyPr wrap="square">
            <a:spAutoFit/>
          </a:bodyPr>
          <a:lstStyle/>
          <a:p>
            <a:r>
              <a:rPr lang="en-CA" sz="1400">
                <a:solidFill>
                  <a:schemeClr val="accent6"/>
                </a:solidFill>
                <a:latin typeface="Rajdhani" panose="02000000000000000000" pitchFamily="2" charset="0"/>
                <a:cs typeface="Rajdhani" panose="02000000000000000000" pitchFamily="2" charset="0"/>
              </a:rPr>
              <a:t>This </a:t>
            </a:r>
            <a:r>
              <a:rPr lang="en-CA" sz="1400" err="1">
                <a:solidFill>
                  <a:schemeClr val="accent6"/>
                </a:solidFill>
                <a:latin typeface="Rajdhani" panose="02000000000000000000" pitchFamily="2" charset="0"/>
                <a:cs typeface="Rajdhani" panose="02000000000000000000" pitchFamily="2" charset="0"/>
              </a:rPr>
              <a:t>lnk</a:t>
            </a:r>
            <a:r>
              <a:rPr lang="en-CA" sz="1400">
                <a:solidFill>
                  <a:schemeClr val="accent6"/>
                </a:solidFill>
                <a:latin typeface="Rajdhani" panose="02000000000000000000" pitchFamily="2" charset="0"/>
                <a:cs typeface="Rajdhani" panose="02000000000000000000" pitchFamily="2" charset="0"/>
              </a:rPr>
              <a:t> file “borrows” MS Edge icon…</a:t>
            </a:r>
          </a:p>
        </p:txBody>
      </p:sp>
      <p:pic>
        <p:nvPicPr>
          <p:cNvPr id="10" name="Picture 9">
            <a:extLst>
              <a:ext uri="{FF2B5EF4-FFF2-40B4-BE49-F238E27FC236}">
                <a16:creationId xmlns:a16="http://schemas.microsoft.com/office/drawing/2014/main" id="{B981A357-71AA-461A-9832-333D7D8F5386}"/>
              </a:ext>
            </a:extLst>
          </p:cNvPr>
          <p:cNvPicPr>
            <a:picLocks noChangeAspect="1"/>
          </p:cNvPicPr>
          <p:nvPr/>
        </p:nvPicPr>
        <p:blipFill>
          <a:blip r:embed="rId3"/>
          <a:stretch>
            <a:fillRect/>
          </a:stretch>
        </p:blipFill>
        <p:spPr>
          <a:xfrm>
            <a:off x="2662518" y="817512"/>
            <a:ext cx="6481482" cy="3886200"/>
          </a:xfrm>
          <a:prstGeom prst="rect">
            <a:avLst/>
          </a:prstGeom>
        </p:spPr>
      </p:pic>
      <p:sp>
        <p:nvSpPr>
          <p:cNvPr id="15" name="Rectangle 14">
            <a:extLst>
              <a:ext uri="{FF2B5EF4-FFF2-40B4-BE49-F238E27FC236}">
                <a16:creationId xmlns:a16="http://schemas.microsoft.com/office/drawing/2014/main" id="{2AC5DBB0-7714-4653-8093-E492546F3B69}"/>
              </a:ext>
            </a:extLst>
          </p:cNvPr>
          <p:cNvSpPr/>
          <p:nvPr/>
        </p:nvSpPr>
        <p:spPr>
          <a:xfrm>
            <a:off x="3878782" y="2738918"/>
            <a:ext cx="2667000" cy="145197"/>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D187B914-71F5-4927-869F-555F4C88C5AE}"/>
              </a:ext>
            </a:extLst>
          </p:cNvPr>
          <p:cNvSpPr/>
          <p:nvPr/>
        </p:nvSpPr>
        <p:spPr>
          <a:xfrm>
            <a:off x="3878782" y="4019550"/>
            <a:ext cx="4403154" cy="568494"/>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Connector: Elbow 2">
            <a:extLst>
              <a:ext uri="{FF2B5EF4-FFF2-40B4-BE49-F238E27FC236}">
                <a16:creationId xmlns:a16="http://schemas.microsoft.com/office/drawing/2014/main" id="{5101448F-D94B-4E1A-9FCA-70B85D1BFC15}"/>
              </a:ext>
            </a:extLst>
          </p:cNvPr>
          <p:cNvCxnSpPr>
            <a:cxnSpLocks/>
          </p:cNvCxnSpPr>
          <p:nvPr/>
        </p:nvCxnSpPr>
        <p:spPr>
          <a:xfrm flipV="1">
            <a:off x="2133600" y="2800350"/>
            <a:ext cx="1447800" cy="587028"/>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843176BD-2FB4-42CF-94A7-271682C3F827}"/>
              </a:ext>
            </a:extLst>
          </p:cNvPr>
          <p:cNvCxnSpPr>
            <a:cxnSpLocks/>
          </p:cNvCxnSpPr>
          <p:nvPr/>
        </p:nvCxnSpPr>
        <p:spPr>
          <a:xfrm>
            <a:off x="2133600" y="4019550"/>
            <a:ext cx="1447800" cy="306438"/>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A1C73D-7ACD-4010-B3CD-05393C808FD5}"/>
              </a:ext>
            </a:extLst>
          </p:cNvPr>
          <p:cNvSpPr txBox="1"/>
          <p:nvPr/>
        </p:nvSpPr>
        <p:spPr>
          <a:xfrm>
            <a:off x="380999" y="3802768"/>
            <a:ext cx="1826395" cy="523220"/>
          </a:xfrm>
          <a:prstGeom prst="rect">
            <a:avLst/>
          </a:prstGeom>
          <a:noFill/>
        </p:spPr>
        <p:txBody>
          <a:bodyPr wrap="square">
            <a:spAutoFit/>
          </a:bodyPr>
          <a:lstStyle/>
          <a:p>
            <a:r>
              <a:rPr lang="en-CA" sz="1400">
                <a:solidFill>
                  <a:schemeClr val="accent6"/>
                </a:solidFill>
                <a:latin typeface="Rajdhani" panose="02000000000000000000" pitchFamily="2" charset="0"/>
                <a:cs typeface="Rajdhani" panose="02000000000000000000" pitchFamily="2" charset="0"/>
              </a:rPr>
              <a:t>We extracted some Windows commands!</a:t>
            </a:r>
          </a:p>
        </p:txBody>
      </p:sp>
    </p:spTree>
    <p:extLst>
      <p:ext uri="{BB962C8B-B14F-4D97-AF65-F5344CB8AC3E}">
        <p14:creationId xmlns:p14="http://schemas.microsoft.com/office/powerpoint/2010/main" val="24722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P spid="19"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2AC1E-B49B-481B-A22E-E213E2600385}"/>
              </a:ext>
            </a:extLst>
          </p:cNvPr>
          <p:cNvSpPr>
            <a:spLocks noGrp="1"/>
          </p:cNvSpPr>
          <p:nvPr>
            <p:ph type="title"/>
          </p:nvPr>
        </p:nvSpPr>
        <p:spPr>
          <a:xfrm>
            <a:off x="137160" y="412582"/>
            <a:ext cx="8869680" cy="365760"/>
          </a:xfrm>
        </p:spPr>
        <p:txBody>
          <a:bodyPr/>
          <a:lstStyle/>
          <a:p>
            <a:r>
              <a:rPr lang="en-CA"/>
              <a:t>File details</a:t>
            </a:r>
          </a:p>
        </p:txBody>
      </p:sp>
      <p:sp>
        <p:nvSpPr>
          <p:cNvPr id="13" name="TextBox 12">
            <a:extLst>
              <a:ext uri="{FF2B5EF4-FFF2-40B4-BE49-F238E27FC236}">
                <a16:creationId xmlns:a16="http://schemas.microsoft.com/office/drawing/2014/main" id="{E38928C7-6FAB-48FA-A490-038CC80E890D}"/>
              </a:ext>
            </a:extLst>
          </p:cNvPr>
          <p:cNvSpPr txBox="1"/>
          <p:nvPr/>
        </p:nvSpPr>
        <p:spPr>
          <a:xfrm>
            <a:off x="228600" y="1200150"/>
            <a:ext cx="2057400" cy="3016210"/>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Service: </a:t>
            </a:r>
            <a:r>
              <a:rPr lang="en-CA" sz="1400" b="1" err="1">
                <a:solidFill>
                  <a:schemeClr val="bg1"/>
                </a:solidFill>
                <a:latin typeface="Rajdhani" panose="02000000000000000000" pitchFamily="2" charset="0"/>
                <a:cs typeface="Rajdhani" panose="02000000000000000000" pitchFamily="2" charset="0"/>
              </a:rPr>
              <a:t>Batchdeobfuscator</a:t>
            </a:r>
            <a:endParaRPr lang="en-CA" sz="1400" b="1">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err="1">
                <a:solidFill>
                  <a:schemeClr val="bg1"/>
                </a:solidFill>
                <a:latin typeface="Rajdhani" panose="02000000000000000000" pitchFamily="2" charset="0"/>
                <a:cs typeface="Rajdhani" panose="02000000000000000000" pitchFamily="2" charset="0"/>
              </a:rPr>
              <a:t>Deobfuscate</a:t>
            </a:r>
            <a:r>
              <a:rPr lang="en-CA" sz="1400">
                <a:solidFill>
                  <a:schemeClr val="bg1"/>
                </a:solidFill>
                <a:latin typeface="Rajdhani" panose="02000000000000000000" pitchFamily="2" charset="0"/>
                <a:cs typeface="Rajdhani" panose="02000000000000000000" pitchFamily="2" charset="0"/>
              </a:rPr>
              <a:t> &amp; parse batch file</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Score suspicious execution</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
        <p:nvSpPr>
          <p:cNvPr id="11" name="TextBox 10">
            <a:extLst>
              <a:ext uri="{FF2B5EF4-FFF2-40B4-BE49-F238E27FC236}">
                <a16:creationId xmlns:a16="http://schemas.microsoft.com/office/drawing/2014/main" id="{920F9896-608D-417D-BB85-7F72D7D0EF5F}"/>
              </a:ext>
            </a:extLst>
          </p:cNvPr>
          <p:cNvSpPr txBox="1"/>
          <p:nvPr/>
        </p:nvSpPr>
        <p:spPr>
          <a:xfrm>
            <a:off x="2489832" y="439788"/>
            <a:ext cx="6739217" cy="338554"/>
          </a:xfrm>
          <a:prstGeom prst="rect">
            <a:avLst/>
          </a:prstGeom>
          <a:noFill/>
        </p:spPr>
        <p:txBody>
          <a:bodyPr wrap="none" rtlCol="0">
            <a:spAutoFit/>
          </a:bodyPr>
          <a:lstStyle/>
          <a:p>
            <a:r>
              <a:rPr lang="en-CA" sz="1600">
                <a:solidFill>
                  <a:srgbClr val="FFC000"/>
                </a:solidFill>
              </a:rPr>
              <a:t>code/html </a:t>
            </a:r>
            <a:r>
              <a:rPr lang="en-CA" sz="1600">
                <a:solidFill>
                  <a:schemeClr val="bg1"/>
                </a:solidFill>
              </a:rPr>
              <a:t>&gt;</a:t>
            </a:r>
            <a:r>
              <a:rPr lang="en-CA" sz="1600">
                <a:solidFill>
                  <a:srgbClr val="FFC000"/>
                </a:solidFill>
              </a:rPr>
              <a:t> code/</a:t>
            </a:r>
            <a:r>
              <a:rPr lang="en-CA" sz="1600" err="1">
                <a:solidFill>
                  <a:srgbClr val="FFC000"/>
                </a:solidFill>
              </a:rPr>
              <a:t>javascript</a:t>
            </a:r>
            <a:r>
              <a:rPr lang="en-CA" sz="1600">
                <a:solidFill>
                  <a:srgbClr val="FFC000"/>
                </a:solidFill>
              </a:rPr>
              <a:t> </a:t>
            </a:r>
            <a:r>
              <a:rPr lang="en-CA" sz="1600">
                <a:solidFill>
                  <a:schemeClr val="bg1"/>
                </a:solidFill>
              </a:rPr>
              <a:t>&gt;</a:t>
            </a:r>
            <a:r>
              <a:rPr lang="en-CA" sz="1600">
                <a:solidFill>
                  <a:srgbClr val="FFC000"/>
                </a:solidFill>
              </a:rPr>
              <a:t> archive/zip </a:t>
            </a:r>
            <a:r>
              <a:rPr lang="en-CA" sz="1600">
                <a:solidFill>
                  <a:schemeClr val="bg1"/>
                </a:solidFill>
              </a:rPr>
              <a:t>&gt;</a:t>
            </a:r>
            <a:r>
              <a:rPr lang="en-CA" sz="1600">
                <a:solidFill>
                  <a:srgbClr val="FFC000"/>
                </a:solidFill>
              </a:rPr>
              <a:t> shortcut/windows </a:t>
            </a:r>
            <a:r>
              <a:rPr lang="en-CA" sz="1600">
                <a:solidFill>
                  <a:schemeClr val="bg1"/>
                </a:solidFill>
              </a:rPr>
              <a:t>&gt;</a:t>
            </a:r>
            <a:r>
              <a:rPr lang="en-CA" sz="1600">
                <a:solidFill>
                  <a:srgbClr val="FFC000"/>
                </a:solidFill>
              </a:rPr>
              <a:t> </a:t>
            </a:r>
            <a:r>
              <a:rPr lang="en-CA" sz="1600">
                <a:solidFill>
                  <a:srgbClr val="FF0000"/>
                </a:solidFill>
              </a:rPr>
              <a:t>code/batch</a:t>
            </a:r>
          </a:p>
        </p:txBody>
      </p:sp>
      <p:sp>
        <p:nvSpPr>
          <p:cNvPr id="16" name="TextBox 15">
            <a:extLst>
              <a:ext uri="{FF2B5EF4-FFF2-40B4-BE49-F238E27FC236}">
                <a16:creationId xmlns:a16="http://schemas.microsoft.com/office/drawing/2014/main" id="{BD26F355-A3A5-41B0-B195-D56EF7B81C51}"/>
              </a:ext>
            </a:extLst>
          </p:cNvPr>
          <p:cNvSpPr txBox="1"/>
          <p:nvPr/>
        </p:nvSpPr>
        <p:spPr>
          <a:xfrm>
            <a:off x="379875" y="3497074"/>
            <a:ext cx="1973659" cy="523220"/>
          </a:xfrm>
          <a:prstGeom prst="rect">
            <a:avLst/>
          </a:prstGeom>
          <a:noFill/>
        </p:spPr>
        <p:txBody>
          <a:bodyPr wrap="square">
            <a:spAutoFit/>
          </a:bodyPr>
          <a:lstStyle/>
          <a:p>
            <a:r>
              <a:rPr lang="en-CA" sz="1400">
                <a:solidFill>
                  <a:schemeClr val="accent6"/>
                </a:solidFill>
                <a:latin typeface="Rajdhani" panose="02000000000000000000" pitchFamily="2" charset="0"/>
                <a:cs typeface="Rajdhani" panose="02000000000000000000" pitchFamily="2" charset="0"/>
              </a:rPr>
              <a:t>We can finally flag this URL as suspicious! </a:t>
            </a:r>
          </a:p>
        </p:txBody>
      </p:sp>
      <p:pic>
        <p:nvPicPr>
          <p:cNvPr id="14" name="Picture 13">
            <a:extLst>
              <a:ext uri="{FF2B5EF4-FFF2-40B4-BE49-F238E27FC236}">
                <a16:creationId xmlns:a16="http://schemas.microsoft.com/office/drawing/2014/main" id="{FF8E5855-935C-47C9-810F-0AABE50567AF}"/>
              </a:ext>
            </a:extLst>
          </p:cNvPr>
          <p:cNvPicPr>
            <a:picLocks noChangeAspect="1"/>
          </p:cNvPicPr>
          <p:nvPr/>
        </p:nvPicPr>
        <p:blipFill>
          <a:blip r:embed="rId3"/>
          <a:stretch>
            <a:fillRect/>
          </a:stretch>
        </p:blipFill>
        <p:spPr>
          <a:xfrm>
            <a:off x="2616031" y="819150"/>
            <a:ext cx="6527969" cy="3839718"/>
          </a:xfrm>
          <a:prstGeom prst="rect">
            <a:avLst/>
          </a:prstGeom>
        </p:spPr>
      </p:pic>
      <p:sp>
        <p:nvSpPr>
          <p:cNvPr id="17" name="Rectangle 16">
            <a:extLst>
              <a:ext uri="{FF2B5EF4-FFF2-40B4-BE49-F238E27FC236}">
                <a16:creationId xmlns:a16="http://schemas.microsoft.com/office/drawing/2014/main" id="{D65729C7-0CC6-4156-8C14-C477F3E551A2}"/>
              </a:ext>
            </a:extLst>
          </p:cNvPr>
          <p:cNvSpPr/>
          <p:nvPr/>
        </p:nvSpPr>
        <p:spPr>
          <a:xfrm>
            <a:off x="3543300" y="3990340"/>
            <a:ext cx="5600700" cy="673051"/>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Connector: Elbow 17">
            <a:extLst>
              <a:ext uri="{FF2B5EF4-FFF2-40B4-BE49-F238E27FC236}">
                <a16:creationId xmlns:a16="http://schemas.microsoft.com/office/drawing/2014/main" id="{22CDC6D7-8BD8-414D-938D-ACD5A95E6399}"/>
              </a:ext>
            </a:extLst>
          </p:cNvPr>
          <p:cNvCxnSpPr>
            <a:cxnSpLocks/>
            <a:stCxn id="20" idx="3"/>
            <a:endCxn id="17" idx="0"/>
          </p:cNvCxnSpPr>
          <p:nvPr/>
        </p:nvCxnSpPr>
        <p:spPr>
          <a:xfrm>
            <a:off x="5449303" y="2693988"/>
            <a:ext cx="894347" cy="1296352"/>
          </a:xfrm>
          <a:prstGeom prst="bentConnector2">
            <a:avLst/>
          </a:prstGeom>
          <a:ln>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60413D1-49D1-4706-8831-6FE7D34B2675}"/>
              </a:ext>
            </a:extLst>
          </p:cNvPr>
          <p:cNvSpPr/>
          <p:nvPr/>
        </p:nvSpPr>
        <p:spPr>
          <a:xfrm>
            <a:off x="3719563" y="2556129"/>
            <a:ext cx="1729740" cy="275718"/>
          </a:xfrm>
          <a:prstGeom prst="rect">
            <a:avLst/>
          </a:prstGeom>
          <a:no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Connector: Elbow 2">
            <a:extLst>
              <a:ext uri="{FF2B5EF4-FFF2-40B4-BE49-F238E27FC236}">
                <a16:creationId xmlns:a16="http://schemas.microsoft.com/office/drawing/2014/main" id="{5101448F-D94B-4E1A-9FCA-70B85D1BFC15}"/>
              </a:ext>
            </a:extLst>
          </p:cNvPr>
          <p:cNvCxnSpPr>
            <a:cxnSpLocks/>
          </p:cNvCxnSpPr>
          <p:nvPr/>
        </p:nvCxnSpPr>
        <p:spPr>
          <a:xfrm flipV="1">
            <a:off x="2231574" y="2691384"/>
            <a:ext cx="1311726" cy="1128343"/>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E7927B-DCE5-4AC2-8081-6791AFFADE7A}"/>
              </a:ext>
            </a:extLst>
          </p:cNvPr>
          <p:cNvSpPr txBox="1"/>
          <p:nvPr/>
        </p:nvSpPr>
        <p:spPr>
          <a:xfrm>
            <a:off x="6343650" y="2691384"/>
            <a:ext cx="1973659" cy="600164"/>
          </a:xfrm>
          <a:prstGeom prst="rect">
            <a:avLst/>
          </a:prstGeom>
          <a:noFill/>
        </p:spPr>
        <p:txBody>
          <a:bodyPr wrap="square">
            <a:spAutoFit/>
          </a:bodyPr>
          <a:lstStyle/>
          <a:p>
            <a:r>
              <a:rPr lang="en-CA" sz="1100">
                <a:solidFill>
                  <a:srgbClr val="008A3E"/>
                </a:solidFill>
                <a:latin typeface="Rajdhani" panose="02000000000000000000" pitchFamily="2" charset="0"/>
                <a:cs typeface="Rajdhani" panose="02000000000000000000" pitchFamily="2" charset="0"/>
              </a:rPr>
              <a:t>We also have a new service which will attempt to fetch  suspicious URLs</a:t>
            </a:r>
            <a:endParaRPr lang="en-CA" sz="1050">
              <a:solidFill>
                <a:srgbClr val="008A3E"/>
              </a:solidFill>
              <a:latin typeface="Rajdhani" panose="02000000000000000000" pitchFamily="2" charset="0"/>
              <a:cs typeface="Rajdhani" panose="02000000000000000000" pitchFamily="2" charset="0"/>
            </a:endParaRPr>
          </a:p>
        </p:txBody>
      </p:sp>
    </p:spTree>
    <p:extLst>
      <p:ext uri="{BB962C8B-B14F-4D97-AF65-F5344CB8AC3E}">
        <p14:creationId xmlns:p14="http://schemas.microsoft.com/office/powerpoint/2010/main" val="4073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4690C-4CD7-48A5-9353-F60EF8B24366}"/>
              </a:ext>
            </a:extLst>
          </p:cNvPr>
          <p:cNvSpPr txBox="1"/>
          <p:nvPr/>
        </p:nvSpPr>
        <p:spPr>
          <a:xfrm>
            <a:off x="2204976" y="2647950"/>
            <a:ext cx="4734048" cy="830997"/>
          </a:xfrm>
          <a:prstGeom prst="rect">
            <a:avLst/>
          </a:prstGeom>
          <a:noFill/>
        </p:spPr>
        <p:txBody>
          <a:bodyPr wrap="square" rtlCol="0">
            <a:spAutoFit/>
          </a:bodyPr>
          <a:lstStyle/>
          <a:p>
            <a:pPr algn="ctr"/>
            <a:r>
              <a:rPr lang="en-CA" sz="2400">
                <a:solidFill>
                  <a:schemeClr val="bg1">
                    <a:lumMod val="95000"/>
                  </a:schemeClr>
                </a:solidFill>
                <a:latin typeface="Rajdhani" panose="02000000000000000000" pitchFamily="2" charset="0"/>
                <a:cs typeface="Rajdhani" panose="02000000000000000000" pitchFamily="2" charset="0"/>
              </a:rPr>
              <a:t>Wonder what a little bit of REST API magic could do?</a:t>
            </a:r>
          </a:p>
        </p:txBody>
      </p:sp>
      <p:pic>
        <p:nvPicPr>
          <p:cNvPr id="3" name="Graphic 2" descr="Lightbulb and gear outline">
            <a:extLst>
              <a:ext uri="{FF2B5EF4-FFF2-40B4-BE49-F238E27FC236}">
                <a16:creationId xmlns:a16="http://schemas.microsoft.com/office/drawing/2014/main" id="{0D77C43A-6FB1-498B-9A0D-D9B84BAF68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4300" y="1200150"/>
            <a:ext cx="1295400" cy="1295400"/>
          </a:xfrm>
          <a:prstGeom prst="rect">
            <a:avLst/>
          </a:prstGeom>
          <a:effectLst>
            <a:glow rad="101600">
              <a:srgbClr val="00B050">
                <a:alpha val="60000"/>
              </a:srgbClr>
            </a:glow>
          </a:effectLst>
        </p:spPr>
      </p:pic>
    </p:spTree>
    <p:extLst>
      <p:ext uri="{BB962C8B-B14F-4D97-AF65-F5344CB8AC3E}">
        <p14:creationId xmlns:p14="http://schemas.microsoft.com/office/powerpoint/2010/main" val="3068094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B041-CD4A-4F44-90B6-94BBDE202AF9}"/>
              </a:ext>
            </a:extLst>
          </p:cNvPr>
          <p:cNvSpPr>
            <a:spLocks noGrp="1"/>
          </p:cNvSpPr>
          <p:nvPr>
            <p:ph type="title"/>
          </p:nvPr>
        </p:nvSpPr>
        <p:spPr/>
        <p:txBody>
          <a:bodyPr/>
          <a:lstStyle/>
          <a:p>
            <a:r>
              <a:rPr lang="en-CA"/>
              <a:t>Powerful REST API</a:t>
            </a:r>
          </a:p>
        </p:txBody>
      </p:sp>
      <p:pic>
        <p:nvPicPr>
          <p:cNvPr id="5" name="Picture 4">
            <a:extLst>
              <a:ext uri="{FF2B5EF4-FFF2-40B4-BE49-F238E27FC236}">
                <a16:creationId xmlns:a16="http://schemas.microsoft.com/office/drawing/2014/main" id="{865400A9-E81F-4E03-AEBE-1BBB82D0E707}"/>
              </a:ext>
            </a:extLst>
          </p:cNvPr>
          <p:cNvPicPr>
            <a:picLocks noChangeAspect="1"/>
          </p:cNvPicPr>
          <p:nvPr/>
        </p:nvPicPr>
        <p:blipFill>
          <a:blip r:embed="rId3"/>
          <a:stretch>
            <a:fillRect/>
          </a:stretch>
        </p:blipFill>
        <p:spPr>
          <a:xfrm>
            <a:off x="2971800" y="742950"/>
            <a:ext cx="5311140" cy="3886200"/>
          </a:xfrm>
          <a:prstGeom prst="rect">
            <a:avLst/>
          </a:prstGeom>
        </p:spPr>
      </p:pic>
      <p:sp>
        <p:nvSpPr>
          <p:cNvPr id="6" name="TextBox 5">
            <a:extLst>
              <a:ext uri="{FF2B5EF4-FFF2-40B4-BE49-F238E27FC236}">
                <a16:creationId xmlns:a16="http://schemas.microsoft.com/office/drawing/2014/main" id="{BC2D6C58-E8CA-4E9A-A952-2E29E3A213E6}"/>
              </a:ext>
            </a:extLst>
          </p:cNvPr>
          <p:cNvSpPr txBox="1"/>
          <p:nvPr/>
        </p:nvSpPr>
        <p:spPr>
          <a:xfrm>
            <a:off x="228600" y="1200150"/>
            <a:ext cx="1905000" cy="2369880"/>
          </a:xfrm>
          <a:prstGeom prst="rect">
            <a:avLst/>
          </a:prstGeom>
          <a:noFill/>
        </p:spPr>
        <p:txBody>
          <a:bodyPr wrap="square" rtlCol="0">
            <a:spAutoFit/>
          </a:bodyPr>
          <a:lstStyle/>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Submission</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Searches</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Data mining</a:t>
            </a:r>
          </a:p>
          <a:p>
            <a:pPr marL="285750" indent="-285750">
              <a:buFont typeface="Arial" panose="020B0604020202020204" pitchFamily="34" charset="0"/>
              <a:buChar char="•"/>
            </a:pPr>
            <a:endParaRPr lang="en-CA" sz="1400">
              <a:solidFill>
                <a:schemeClr val="bg1"/>
              </a:solidFill>
              <a:latin typeface="Rajdhani" panose="02000000000000000000" pitchFamily="2" charset="0"/>
              <a:cs typeface="Rajdhani" panose="02000000000000000000" pitchFamily="2" charset="0"/>
            </a:endParaRPr>
          </a:p>
          <a:p>
            <a:pPr marL="285750" indent="-285750">
              <a:buFont typeface="Arial" panose="020B0604020202020204" pitchFamily="34" charset="0"/>
              <a:buChar char="•"/>
            </a:pPr>
            <a:r>
              <a:rPr lang="en-CA" sz="1400">
                <a:solidFill>
                  <a:schemeClr val="bg1"/>
                </a:solidFill>
                <a:latin typeface="Rajdhani" panose="02000000000000000000" pitchFamily="2" charset="0"/>
                <a:cs typeface="Rajdhani" panose="02000000000000000000" pitchFamily="2" charset="0"/>
              </a:rPr>
              <a:t>Automation</a:t>
            </a:r>
            <a:endParaRPr lang="en-CA" sz="1200">
              <a:solidFill>
                <a:schemeClr val="bg1"/>
              </a:solidFill>
              <a:latin typeface="Rajdhani" panose="02000000000000000000" pitchFamily="2" charset="0"/>
              <a:cs typeface="Rajdhani" panose="02000000000000000000" pitchFamily="2" charset="0"/>
            </a:endParaRPr>
          </a:p>
          <a:p>
            <a:endParaRPr lang="en-CA" sz="1200" b="1">
              <a:solidFill>
                <a:schemeClr val="bg1"/>
              </a:solidFill>
            </a:endParaRPr>
          </a:p>
          <a:p>
            <a:endParaRPr lang="en-CA" sz="1200">
              <a:solidFill>
                <a:schemeClr val="bg1"/>
              </a:solidFill>
            </a:endParaRPr>
          </a:p>
          <a:p>
            <a:endParaRPr lang="en-CA" sz="1200">
              <a:solidFill>
                <a:schemeClr val="bg1"/>
              </a:solidFill>
            </a:endParaRPr>
          </a:p>
        </p:txBody>
      </p:sp>
    </p:spTree>
    <p:extLst>
      <p:ext uri="{BB962C8B-B14F-4D97-AF65-F5344CB8AC3E}">
        <p14:creationId xmlns:p14="http://schemas.microsoft.com/office/powerpoint/2010/main" val="1105031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66927C9-6130-42ED-8D97-FF64AB53F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85750"/>
            <a:ext cx="6781800" cy="4297320"/>
          </a:xfrm>
          <a:prstGeom prst="rect">
            <a:avLst/>
          </a:prstGeom>
        </p:spPr>
      </p:pic>
    </p:spTree>
    <p:extLst>
      <p:ext uri="{BB962C8B-B14F-4D97-AF65-F5344CB8AC3E}">
        <p14:creationId xmlns:p14="http://schemas.microsoft.com/office/powerpoint/2010/main" val="387469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AD23-2C0A-6E69-3C81-B53B6C86A87B}"/>
              </a:ext>
            </a:extLst>
          </p:cNvPr>
          <p:cNvSpPr>
            <a:spLocks noGrp="1"/>
          </p:cNvSpPr>
          <p:nvPr>
            <p:ph type="title"/>
          </p:nvPr>
        </p:nvSpPr>
        <p:spPr/>
        <p:txBody>
          <a:bodyPr/>
          <a:lstStyle/>
          <a:p>
            <a:r>
              <a:rPr lang="en-CA"/>
              <a:t>Malware Archive</a:t>
            </a:r>
          </a:p>
        </p:txBody>
      </p:sp>
      <p:sp>
        <p:nvSpPr>
          <p:cNvPr id="3" name="Content Placeholder 2">
            <a:extLst>
              <a:ext uri="{FF2B5EF4-FFF2-40B4-BE49-F238E27FC236}">
                <a16:creationId xmlns:a16="http://schemas.microsoft.com/office/drawing/2014/main" id="{F6E3E118-698F-2B5C-D1BF-AD312B51D969}"/>
              </a:ext>
            </a:extLst>
          </p:cNvPr>
          <p:cNvSpPr>
            <a:spLocks noGrp="1"/>
          </p:cNvSpPr>
          <p:nvPr>
            <p:ph idx="1"/>
          </p:nvPr>
        </p:nvSpPr>
        <p:spPr/>
        <p:txBody>
          <a:bodyPr/>
          <a:lstStyle/>
          <a:p>
            <a:r>
              <a:rPr lang="en-CA"/>
              <a:t>TODO</a:t>
            </a:r>
          </a:p>
        </p:txBody>
      </p:sp>
      <p:pic>
        <p:nvPicPr>
          <p:cNvPr id="4" name="Picture 3">
            <a:extLst>
              <a:ext uri="{FF2B5EF4-FFF2-40B4-BE49-F238E27FC236}">
                <a16:creationId xmlns:a16="http://schemas.microsoft.com/office/drawing/2014/main" id="{DF605810-E66C-FD03-6F81-9F3C2A4EC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845" y="1193482"/>
            <a:ext cx="6036310" cy="2756535"/>
          </a:xfrm>
          <a:prstGeom prst="rect">
            <a:avLst/>
          </a:prstGeom>
        </p:spPr>
      </p:pic>
    </p:spTree>
    <p:extLst>
      <p:ext uri="{BB962C8B-B14F-4D97-AF65-F5344CB8AC3E}">
        <p14:creationId xmlns:p14="http://schemas.microsoft.com/office/powerpoint/2010/main" val="89552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E84F4-94C3-2E8D-8E77-EA68D7C90C9D}"/>
              </a:ext>
            </a:extLst>
          </p:cNvPr>
          <p:cNvSpPr>
            <a:spLocks noGrp="1"/>
          </p:cNvSpPr>
          <p:nvPr>
            <p:ph type="title"/>
          </p:nvPr>
        </p:nvSpPr>
        <p:spPr>
          <a:xfrm>
            <a:off x="137159" y="1697916"/>
            <a:ext cx="8869680" cy="365760"/>
          </a:xfrm>
        </p:spPr>
        <p:txBody>
          <a:bodyPr/>
          <a:lstStyle/>
          <a:p>
            <a:r>
              <a:rPr lang="en-CA" sz="3200" b="1">
                <a:latin typeface="Rajdhani"/>
                <a:cs typeface="Rajdhani"/>
              </a:rPr>
              <a:t>Questions?</a:t>
            </a:r>
            <a:endParaRPr lang="en-CA" sz="3200" b="1"/>
          </a:p>
        </p:txBody>
      </p:sp>
      <p:sp>
        <p:nvSpPr>
          <p:cNvPr id="2" name="Content Placeholder 1">
            <a:extLst>
              <a:ext uri="{FF2B5EF4-FFF2-40B4-BE49-F238E27FC236}">
                <a16:creationId xmlns:a16="http://schemas.microsoft.com/office/drawing/2014/main" id="{22F0A2FE-B647-DE61-7704-C6387EF3EA23}"/>
              </a:ext>
            </a:extLst>
          </p:cNvPr>
          <p:cNvSpPr>
            <a:spLocks noGrp="1"/>
          </p:cNvSpPr>
          <p:nvPr>
            <p:ph sz="quarter" idx="10"/>
          </p:nvPr>
        </p:nvSpPr>
        <p:spPr>
          <a:xfrm>
            <a:off x="137159" y="2237730"/>
            <a:ext cx="8869679" cy="933312"/>
          </a:xfrm>
        </p:spPr>
        <p:txBody>
          <a:bodyPr>
            <a:normAutofit/>
          </a:bodyPr>
          <a:lstStyle/>
          <a:p>
            <a:pPr marL="0" indent="0" algn="ctr">
              <a:lnSpc>
                <a:spcPct val="110000"/>
              </a:lnSpc>
              <a:buNone/>
            </a:pPr>
            <a:r>
              <a:rPr lang="en-CA"/>
              <a:t>Contact us: </a:t>
            </a:r>
          </a:p>
          <a:p>
            <a:pPr marL="0" indent="0" algn="ctr">
              <a:lnSpc>
                <a:spcPct val="110000"/>
              </a:lnSpc>
              <a:buNone/>
            </a:pPr>
            <a:r>
              <a:rPr lang="en-CA" b="1">
                <a:solidFill>
                  <a:schemeClr val="accent6"/>
                </a:solidFill>
              </a:rPr>
              <a:t>assemblyline@cyber.gc.ca</a:t>
            </a:r>
          </a:p>
        </p:txBody>
      </p:sp>
      <p:pic>
        <p:nvPicPr>
          <p:cNvPr id="4" name="Google Shape;58;p13">
            <a:extLst>
              <a:ext uri="{FF2B5EF4-FFF2-40B4-BE49-F238E27FC236}">
                <a16:creationId xmlns:a16="http://schemas.microsoft.com/office/drawing/2014/main" id="{A750705B-B772-FEDE-A175-47B17BE2CA52}"/>
              </a:ext>
            </a:extLst>
          </p:cNvPr>
          <p:cNvPicPr preferRelativeResize="0"/>
          <p:nvPr/>
        </p:nvPicPr>
        <p:blipFill>
          <a:blip r:embed="rId3">
            <a:alphaModFix/>
          </a:blip>
          <a:stretch>
            <a:fillRect/>
          </a:stretch>
        </p:blipFill>
        <p:spPr>
          <a:xfrm>
            <a:off x="1866876" y="590550"/>
            <a:ext cx="5410248" cy="1107366"/>
          </a:xfrm>
          <a:prstGeom prst="rect">
            <a:avLst/>
          </a:prstGeom>
          <a:noFill/>
          <a:ln>
            <a:noFill/>
          </a:ln>
          <a:effectLst>
            <a:outerShdw dist="12700" dir="2700000" algn="tl" rotWithShape="0">
              <a:schemeClr val="accent6">
                <a:alpha val="40000"/>
              </a:schemeClr>
            </a:outerShdw>
          </a:effectLst>
        </p:spPr>
      </p:pic>
      <p:pic>
        <p:nvPicPr>
          <p:cNvPr id="1026" name="Picture 2" descr="Discord Logo PNG Transparent | PNG Mart">
            <a:extLst>
              <a:ext uri="{FF2B5EF4-FFF2-40B4-BE49-F238E27FC236}">
                <a16:creationId xmlns:a16="http://schemas.microsoft.com/office/drawing/2014/main" id="{B5ADE411-A46B-5395-90BE-6A5233781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795" y="3518582"/>
            <a:ext cx="2847975" cy="890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B693FA-BF96-3026-7131-783537663894}"/>
              </a:ext>
            </a:extLst>
          </p:cNvPr>
          <p:cNvPicPr>
            <a:picLocks noChangeAspect="1"/>
          </p:cNvPicPr>
          <p:nvPr/>
        </p:nvPicPr>
        <p:blipFill>
          <a:blip r:embed="rId5"/>
          <a:stretch>
            <a:fillRect/>
          </a:stretch>
        </p:blipFill>
        <p:spPr>
          <a:xfrm>
            <a:off x="5600770" y="3345096"/>
            <a:ext cx="1076075" cy="1064074"/>
          </a:xfrm>
          <a:prstGeom prst="rect">
            <a:avLst/>
          </a:prstGeom>
        </p:spPr>
      </p:pic>
    </p:spTree>
    <p:extLst>
      <p:ext uri="{BB962C8B-B14F-4D97-AF65-F5344CB8AC3E}">
        <p14:creationId xmlns:p14="http://schemas.microsoft.com/office/powerpoint/2010/main" val="2531686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2" y="256032"/>
            <a:ext cx="8869680" cy="365760"/>
          </a:xfrm>
        </p:spPr>
        <p:txBody>
          <a:bodyPr/>
          <a:lstStyle/>
          <a:p>
            <a:r>
              <a:rPr lang="en-CA"/>
              <a:t>What is AssemblyLine?</a:t>
            </a:r>
          </a:p>
        </p:txBody>
      </p:sp>
      <p:sp>
        <p:nvSpPr>
          <p:cNvPr id="3" name="Content Placeholder 2"/>
          <p:cNvSpPr>
            <a:spLocks noGrp="1"/>
          </p:cNvSpPr>
          <p:nvPr>
            <p:ph idx="1"/>
          </p:nvPr>
        </p:nvSpPr>
        <p:spPr/>
        <p:txBody>
          <a:bodyPr>
            <a:normAutofit/>
          </a:bodyPr>
          <a:lstStyle/>
          <a:p>
            <a:r>
              <a:rPr lang="en-CA"/>
              <a:t>Scalable file analysis system </a:t>
            </a:r>
          </a:p>
          <a:p>
            <a:r>
              <a:rPr lang="en-CA"/>
              <a:t>Automated analysis for Incident Detection &amp; Response Teams</a:t>
            </a:r>
          </a:p>
          <a:p>
            <a:r>
              <a:rPr lang="en-CA"/>
              <a:t>Easily integrated into existing ecosystems</a:t>
            </a:r>
          </a:p>
          <a:p>
            <a:r>
              <a:rPr lang="en-CA"/>
              <a:t>Released to open-source on Oct.19, 2017!</a:t>
            </a:r>
          </a:p>
          <a:p>
            <a:r>
              <a:rPr lang="en-CA"/>
              <a:t>Version 4 released in 2020</a:t>
            </a:r>
          </a:p>
          <a:p>
            <a:pPr marL="457189" lvl="1" indent="0">
              <a:buNone/>
            </a:pPr>
            <a:endParaRPr lang="en-CA"/>
          </a:p>
          <a:p>
            <a:pPr marL="0" indent="0">
              <a:buNone/>
            </a:pPr>
            <a:endParaRPr lang="en-CA"/>
          </a:p>
          <a:p>
            <a:pPr lvl="1"/>
            <a:endParaRPr lang="en-CA"/>
          </a:p>
        </p:txBody>
      </p:sp>
      <p:pic>
        <p:nvPicPr>
          <p:cNvPr id="6" name="Picture 5" descr="A white robotic arm with black circles and blue circle&#10;&#10;Description automatically generated">
            <a:extLst>
              <a:ext uri="{FF2B5EF4-FFF2-40B4-BE49-F238E27FC236}">
                <a16:creationId xmlns:a16="http://schemas.microsoft.com/office/drawing/2014/main" id="{1038BCDE-B2FF-0E0F-1770-301D462E5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591" y="2392856"/>
            <a:ext cx="2087400" cy="2122660"/>
          </a:xfrm>
          <a:prstGeom prst="rect">
            <a:avLst/>
          </a:prstGeom>
        </p:spPr>
      </p:pic>
      <p:sp>
        <p:nvSpPr>
          <p:cNvPr id="7" name="TextBox 6">
            <a:extLst>
              <a:ext uri="{FF2B5EF4-FFF2-40B4-BE49-F238E27FC236}">
                <a16:creationId xmlns:a16="http://schemas.microsoft.com/office/drawing/2014/main" id="{971FC70F-9913-9DBE-E706-F09BDC4AB685}"/>
              </a:ext>
            </a:extLst>
          </p:cNvPr>
          <p:cNvSpPr txBox="1"/>
          <p:nvPr/>
        </p:nvSpPr>
        <p:spPr>
          <a:xfrm>
            <a:off x="976182" y="3329935"/>
            <a:ext cx="5225610" cy="646331"/>
          </a:xfrm>
          <a:prstGeom prst="rect">
            <a:avLst/>
          </a:prstGeom>
          <a:noFill/>
        </p:spPr>
        <p:txBody>
          <a:bodyPr wrap="square" rtlCol="0">
            <a:spAutoFit/>
          </a:bodyPr>
          <a:lstStyle/>
          <a:p>
            <a:pPr algn="ctr"/>
            <a:r>
              <a:rPr lang="en-CA" i="1">
                <a:latin typeface="Rajdhani" panose="02000000000000000000" pitchFamily="2" charset="0"/>
                <a:cs typeface="Rajdhani" panose="02000000000000000000" pitchFamily="2" charset="0"/>
              </a:rPr>
              <a:t>We help to Integrate, Scale &amp; Maintain the community’s tools with CCCS’ operational knowledge</a:t>
            </a:r>
            <a:endParaRPr lang="en-CA"/>
          </a:p>
        </p:txBody>
      </p:sp>
    </p:spTree>
    <p:extLst>
      <p:ext uri="{BB962C8B-B14F-4D97-AF65-F5344CB8AC3E}">
        <p14:creationId xmlns:p14="http://schemas.microsoft.com/office/powerpoint/2010/main" val="398805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2BEE96CE-8A5F-B8C9-ADC2-FD6A6A947643}"/>
              </a:ext>
            </a:extLst>
          </p:cNvPr>
          <p:cNvSpPr>
            <a:spLocks noGrp="1" noChangeArrowheads="1"/>
          </p:cNvSpPr>
          <p:nvPr>
            <p:ph type="title"/>
          </p:nvPr>
        </p:nvSpPr>
        <p:spPr/>
        <p:txBody>
          <a:bodyPr/>
          <a:lstStyle/>
          <a:p>
            <a:pPr eaLnBrk="1" hangingPunct="1"/>
            <a:r>
              <a:rPr lang="en-CA" altLang="en-US"/>
              <a:t>File analysis operations</a:t>
            </a:r>
          </a:p>
        </p:txBody>
      </p:sp>
      <p:sp>
        <p:nvSpPr>
          <p:cNvPr id="6" name="Rectangle: Rounded Corners 5">
            <a:extLst>
              <a:ext uri="{FF2B5EF4-FFF2-40B4-BE49-F238E27FC236}">
                <a16:creationId xmlns:a16="http://schemas.microsoft.com/office/drawing/2014/main" id="{DE46BEF8-854F-A3F3-CD1D-85034E96CF2F}"/>
              </a:ext>
            </a:extLst>
          </p:cNvPr>
          <p:cNvSpPr/>
          <p:nvPr/>
        </p:nvSpPr>
        <p:spPr>
          <a:xfrm>
            <a:off x="3209741" y="1003552"/>
            <a:ext cx="1219200" cy="732463"/>
          </a:xfrm>
          <a:prstGeom prst="roundRect">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en-CA"/>
          </a:p>
        </p:txBody>
      </p:sp>
      <p:sp>
        <p:nvSpPr>
          <p:cNvPr id="31750" name="Title 1">
            <a:extLst>
              <a:ext uri="{FF2B5EF4-FFF2-40B4-BE49-F238E27FC236}">
                <a16:creationId xmlns:a16="http://schemas.microsoft.com/office/drawing/2014/main" id="{DB904779-2C8C-243F-2542-9AFAFB3CAAF9}"/>
              </a:ext>
            </a:extLst>
          </p:cNvPr>
          <p:cNvSpPr txBox="1">
            <a:spLocks noChangeArrowheads="1"/>
          </p:cNvSpPr>
          <p:nvPr/>
        </p:nvSpPr>
        <p:spPr bwMode="auto">
          <a:xfrm>
            <a:off x="136525" y="257175"/>
            <a:ext cx="8870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endParaRPr lang="en-CA" altLang="en-US" sz="2800" b="1">
              <a:solidFill>
                <a:schemeClr val="bg1"/>
              </a:solidFill>
              <a:latin typeface="Rajdhani" panose="02000000000000000000" pitchFamily="2" charset="0"/>
              <a:cs typeface="Rajdhani" panose="02000000000000000000" pitchFamily="2" charset="0"/>
            </a:endParaRPr>
          </a:p>
        </p:txBody>
      </p:sp>
      <p:pic>
        <p:nvPicPr>
          <p:cNvPr id="31751" name="Google Shape;58;p13">
            <a:extLst>
              <a:ext uri="{FF2B5EF4-FFF2-40B4-BE49-F238E27FC236}">
                <a16:creationId xmlns:a16="http://schemas.microsoft.com/office/drawing/2014/main" id="{2C73C1CC-789C-585F-96EB-7111DC303725}"/>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363" y="2262188"/>
            <a:ext cx="36766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AutoShape 12" descr="Free and Open Search: The Creators of Elasticsearch, ELK &amp; Kibana | Elastic">
            <a:extLst>
              <a:ext uri="{FF2B5EF4-FFF2-40B4-BE49-F238E27FC236}">
                <a16:creationId xmlns:a16="http://schemas.microsoft.com/office/drawing/2014/main" id="{992FCDEF-4B4D-5E17-CD8C-A66054F7C518}"/>
              </a:ext>
            </a:extLst>
          </p:cNvPr>
          <p:cNvSpPr>
            <a:spLocks noChangeAspect="1" noChangeArrowheads="1"/>
          </p:cNvSpPr>
          <p:nvPr/>
        </p:nvSpPr>
        <p:spPr bwMode="auto">
          <a:xfrm>
            <a:off x="4419600" y="2419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endParaRPr lang="en-CA" altLang="en-US" sz="1800">
              <a:solidFill>
                <a:schemeClr val="tx1"/>
              </a:solidFill>
              <a:latin typeface="Calibri" panose="020F0502020204030204" pitchFamily="34" charset="0"/>
            </a:endParaRPr>
          </a:p>
        </p:txBody>
      </p:sp>
      <p:sp>
        <p:nvSpPr>
          <p:cNvPr id="10" name="Oval 9">
            <a:extLst>
              <a:ext uri="{FF2B5EF4-FFF2-40B4-BE49-F238E27FC236}">
                <a16:creationId xmlns:a16="http://schemas.microsoft.com/office/drawing/2014/main" id="{CFFD2F38-C746-ED1A-25CD-B97103CA1571}"/>
              </a:ext>
            </a:extLst>
          </p:cNvPr>
          <p:cNvSpPr/>
          <p:nvPr/>
        </p:nvSpPr>
        <p:spPr>
          <a:xfrm>
            <a:off x="1000125" y="1336675"/>
            <a:ext cx="92075" cy="93663"/>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highlight>
                <a:srgbClr val="DFE1DF"/>
              </a:highlight>
            </a:endParaRPr>
          </a:p>
        </p:txBody>
      </p:sp>
      <p:sp>
        <p:nvSpPr>
          <p:cNvPr id="11" name="Oval 10">
            <a:extLst>
              <a:ext uri="{FF2B5EF4-FFF2-40B4-BE49-F238E27FC236}">
                <a16:creationId xmlns:a16="http://schemas.microsoft.com/office/drawing/2014/main" id="{49946F6C-E34A-467C-A20A-7A0DFCCC350E}"/>
              </a:ext>
            </a:extLst>
          </p:cNvPr>
          <p:cNvSpPr/>
          <p:nvPr/>
        </p:nvSpPr>
        <p:spPr>
          <a:xfrm>
            <a:off x="1000125" y="2220913"/>
            <a:ext cx="92075" cy="93662"/>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highlight>
                <a:srgbClr val="DFE1DF"/>
              </a:highlight>
            </a:endParaRPr>
          </a:p>
        </p:txBody>
      </p:sp>
      <p:pic>
        <p:nvPicPr>
          <p:cNvPr id="12" name="Graphic 11" descr="Hero Male outline">
            <a:extLst>
              <a:ext uri="{FF2B5EF4-FFF2-40B4-BE49-F238E27FC236}">
                <a16:creationId xmlns:a16="http://schemas.microsoft.com/office/drawing/2014/main" id="{08A2633A-B5CD-88C2-31BC-ABB5C8D25802}"/>
              </a:ext>
            </a:extLst>
          </p:cNvPr>
          <p:cNvPicPr>
            <a:picLocks noChangeAspect="1"/>
          </p:cNvPicPr>
          <p:nvPr/>
        </p:nvPicPr>
        <p:blipFill>
          <a:blip r:embed="rId4" cstate="print"/>
          <a:stretch>
            <a:fillRect/>
          </a:stretch>
        </p:blipFill>
        <p:spPr>
          <a:xfrm>
            <a:off x="525463" y="3951288"/>
            <a:ext cx="396875" cy="396875"/>
          </a:xfrm>
          <a:prstGeom prst="rect">
            <a:avLst/>
          </a:prstGeom>
          <a:effectLst>
            <a:glow rad="63500">
              <a:schemeClr val="accent5">
                <a:satMod val="175000"/>
                <a:alpha val="40000"/>
              </a:schemeClr>
            </a:glow>
          </a:effectLst>
        </p:spPr>
      </p:pic>
      <p:pic>
        <p:nvPicPr>
          <p:cNvPr id="13" name="Graphic 12" descr="Email outline">
            <a:extLst>
              <a:ext uri="{FF2B5EF4-FFF2-40B4-BE49-F238E27FC236}">
                <a16:creationId xmlns:a16="http://schemas.microsoft.com/office/drawing/2014/main" id="{90DACFD7-8884-7FFF-8585-873261F139DB}"/>
              </a:ext>
            </a:extLst>
          </p:cNvPr>
          <p:cNvPicPr>
            <a:picLocks noChangeAspect="1"/>
          </p:cNvPicPr>
          <p:nvPr/>
        </p:nvPicPr>
        <p:blipFill>
          <a:blip r:embed="rId5"/>
          <a:stretch>
            <a:fillRect/>
          </a:stretch>
        </p:blipFill>
        <p:spPr>
          <a:xfrm>
            <a:off x="481013" y="1123950"/>
            <a:ext cx="441325" cy="439738"/>
          </a:xfrm>
          <a:prstGeom prst="rect">
            <a:avLst/>
          </a:prstGeom>
          <a:effectLst>
            <a:glow rad="63500">
              <a:schemeClr val="accent5">
                <a:satMod val="175000"/>
                <a:alpha val="40000"/>
              </a:schemeClr>
            </a:glow>
          </a:effectLst>
        </p:spPr>
      </p:pic>
      <p:pic>
        <p:nvPicPr>
          <p:cNvPr id="14" name="Graphic 13" descr="Download from cloud outline">
            <a:extLst>
              <a:ext uri="{FF2B5EF4-FFF2-40B4-BE49-F238E27FC236}">
                <a16:creationId xmlns:a16="http://schemas.microsoft.com/office/drawing/2014/main" id="{26702F42-B895-D1C7-724C-74E87F12E706}"/>
              </a:ext>
            </a:extLst>
          </p:cNvPr>
          <p:cNvPicPr>
            <a:picLocks noChangeAspect="1"/>
          </p:cNvPicPr>
          <p:nvPr/>
        </p:nvPicPr>
        <p:blipFill>
          <a:blip r:embed="rId6"/>
          <a:stretch>
            <a:fillRect/>
          </a:stretch>
        </p:blipFill>
        <p:spPr>
          <a:xfrm>
            <a:off x="520700" y="2047875"/>
            <a:ext cx="409575" cy="411163"/>
          </a:xfrm>
          <a:prstGeom prst="rect">
            <a:avLst/>
          </a:prstGeom>
          <a:effectLst>
            <a:glow rad="63500">
              <a:schemeClr val="accent5">
                <a:satMod val="175000"/>
                <a:alpha val="40000"/>
              </a:schemeClr>
            </a:glow>
          </a:effectLst>
        </p:spPr>
      </p:pic>
      <p:pic>
        <p:nvPicPr>
          <p:cNvPr id="15" name="Graphic 14" descr="Laptop outline">
            <a:extLst>
              <a:ext uri="{FF2B5EF4-FFF2-40B4-BE49-F238E27FC236}">
                <a16:creationId xmlns:a16="http://schemas.microsoft.com/office/drawing/2014/main" id="{26350145-8A85-650B-27BA-549D26C3D030}"/>
              </a:ext>
            </a:extLst>
          </p:cNvPr>
          <p:cNvPicPr>
            <a:picLocks noChangeAspect="1"/>
          </p:cNvPicPr>
          <p:nvPr/>
        </p:nvPicPr>
        <p:blipFill>
          <a:blip r:embed="rId7"/>
          <a:srcRect/>
          <a:stretch/>
        </p:blipFill>
        <p:spPr>
          <a:xfrm>
            <a:off x="512763" y="3036888"/>
            <a:ext cx="439737" cy="441325"/>
          </a:xfrm>
          <a:prstGeom prst="rect">
            <a:avLst/>
          </a:prstGeom>
          <a:effectLst>
            <a:glow rad="63500">
              <a:schemeClr val="accent5">
                <a:satMod val="175000"/>
                <a:alpha val="40000"/>
              </a:schemeClr>
            </a:glow>
          </a:effectLst>
        </p:spPr>
      </p:pic>
      <p:sp>
        <p:nvSpPr>
          <p:cNvPr id="31759" name="TextBox 15">
            <a:extLst>
              <a:ext uri="{FF2B5EF4-FFF2-40B4-BE49-F238E27FC236}">
                <a16:creationId xmlns:a16="http://schemas.microsoft.com/office/drawing/2014/main" id="{CF9F76CB-E66E-C1EF-64C2-83AB5726D415}"/>
              </a:ext>
            </a:extLst>
          </p:cNvPr>
          <p:cNvSpPr txBox="1">
            <a:spLocks noChangeArrowheads="1"/>
          </p:cNvSpPr>
          <p:nvPr/>
        </p:nvSpPr>
        <p:spPr bwMode="auto">
          <a:xfrm>
            <a:off x="539750" y="3427413"/>
            <a:ext cx="482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900">
                <a:latin typeface="Roboto" panose="02000000000000000000" pitchFamily="2" charset="0"/>
                <a:ea typeface="Roboto" panose="02000000000000000000" pitchFamily="2" charset="0"/>
                <a:cs typeface="Roboto" panose="02000000000000000000" pitchFamily="2" charset="0"/>
              </a:rPr>
              <a:t>EDR</a:t>
            </a:r>
            <a:endParaRPr lang="en-CA" altLang="en-US" sz="1100">
              <a:latin typeface="Roboto" panose="02000000000000000000" pitchFamily="2" charset="0"/>
              <a:ea typeface="Roboto" panose="02000000000000000000" pitchFamily="2" charset="0"/>
              <a:cs typeface="Roboto" panose="02000000000000000000" pitchFamily="2" charset="0"/>
            </a:endParaRPr>
          </a:p>
        </p:txBody>
      </p:sp>
      <p:sp>
        <p:nvSpPr>
          <p:cNvPr id="17" name="Oval 16">
            <a:extLst>
              <a:ext uri="{FF2B5EF4-FFF2-40B4-BE49-F238E27FC236}">
                <a16:creationId xmlns:a16="http://schemas.microsoft.com/office/drawing/2014/main" id="{EF538A1E-7BAD-53C3-D443-14EEEF982235}"/>
              </a:ext>
            </a:extLst>
          </p:cNvPr>
          <p:cNvSpPr/>
          <p:nvPr/>
        </p:nvSpPr>
        <p:spPr>
          <a:xfrm>
            <a:off x="1000125" y="3257550"/>
            <a:ext cx="92075" cy="93663"/>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18" name="Connector: Elbow 17">
            <a:extLst>
              <a:ext uri="{FF2B5EF4-FFF2-40B4-BE49-F238E27FC236}">
                <a16:creationId xmlns:a16="http://schemas.microsoft.com/office/drawing/2014/main" id="{D22DD7ED-3EF6-EB3F-CC27-854CEFB1E428}"/>
              </a:ext>
            </a:extLst>
          </p:cNvPr>
          <p:cNvCxnSpPr>
            <a:stCxn id="10" idx="6"/>
            <a:endCxn id="45" idx="2"/>
          </p:cNvCxnSpPr>
          <p:nvPr/>
        </p:nvCxnSpPr>
        <p:spPr>
          <a:xfrm>
            <a:off x="1092200" y="1384300"/>
            <a:ext cx="1355725" cy="992188"/>
          </a:xfrm>
          <a:prstGeom prst="bentConnector3">
            <a:avLst>
              <a:gd name="adj1" fmla="val 50000"/>
            </a:avLst>
          </a:prstGeom>
          <a:ln>
            <a:solidFill>
              <a:srgbClr val="1F2A44"/>
            </a:solidFill>
            <a:tailEnd type="triangle"/>
          </a:ln>
        </p:spPr>
        <p:style>
          <a:lnRef idx="1">
            <a:schemeClr val="accent5"/>
          </a:lnRef>
          <a:fillRef idx="0">
            <a:schemeClr val="accent5"/>
          </a:fillRef>
          <a:effectRef idx="0">
            <a:schemeClr val="accent5"/>
          </a:effectRef>
          <a:fontRef idx="minor">
            <a:schemeClr val="tx1"/>
          </a:fontRef>
        </p:style>
      </p:cxnSp>
      <p:cxnSp>
        <p:nvCxnSpPr>
          <p:cNvPr id="19" name="Connector: Elbow 18">
            <a:extLst>
              <a:ext uri="{FF2B5EF4-FFF2-40B4-BE49-F238E27FC236}">
                <a16:creationId xmlns:a16="http://schemas.microsoft.com/office/drawing/2014/main" id="{26390237-EFDF-816B-6D64-7BB1D868F1EE}"/>
              </a:ext>
            </a:extLst>
          </p:cNvPr>
          <p:cNvCxnSpPr>
            <a:stCxn id="11" idx="6"/>
            <a:endCxn id="46" idx="2"/>
          </p:cNvCxnSpPr>
          <p:nvPr/>
        </p:nvCxnSpPr>
        <p:spPr>
          <a:xfrm>
            <a:off x="1092200" y="2268538"/>
            <a:ext cx="1355725" cy="358775"/>
          </a:xfrm>
          <a:prstGeom prst="bentConnector3">
            <a:avLst>
              <a:gd name="adj1" fmla="val 34193"/>
            </a:avLst>
          </a:prstGeom>
          <a:ln>
            <a:solidFill>
              <a:srgbClr val="1F2A44"/>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nector: Elbow 19">
            <a:extLst>
              <a:ext uri="{FF2B5EF4-FFF2-40B4-BE49-F238E27FC236}">
                <a16:creationId xmlns:a16="http://schemas.microsoft.com/office/drawing/2014/main" id="{7EE93317-134B-8BCC-E5B2-9101EC90C2CF}"/>
              </a:ext>
            </a:extLst>
          </p:cNvPr>
          <p:cNvCxnSpPr>
            <a:cxnSpLocks/>
            <a:stCxn id="17" idx="6"/>
            <a:endCxn id="48" idx="2"/>
          </p:cNvCxnSpPr>
          <p:nvPr/>
        </p:nvCxnSpPr>
        <p:spPr>
          <a:xfrm flipV="1">
            <a:off x="1092200" y="2916238"/>
            <a:ext cx="1355725" cy="388937"/>
          </a:xfrm>
          <a:prstGeom prst="bentConnector3">
            <a:avLst>
              <a:gd name="adj1" fmla="val 33607"/>
            </a:avLst>
          </a:prstGeom>
          <a:ln>
            <a:solidFill>
              <a:srgbClr val="1F2A44"/>
            </a:solidFill>
            <a:tailEnd type="triangle"/>
          </a:ln>
        </p:spPr>
        <p:style>
          <a:lnRef idx="1">
            <a:schemeClr val="accent5"/>
          </a:lnRef>
          <a:fillRef idx="0">
            <a:schemeClr val="accent5"/>
          </a:fillRef>
          <a:effectRef idx="0">
            <a:schemeClr val="accent5"/>
          </a:effectRef>
          <a:fontRef idx="minor">
            <a:schemeClr val="tx1"/>
          </a:fontRef>
        </p:style>
      </p:cxnSp>
      <p:sp>
        <p:nvSpPr>
          <p:cNvPr id="21" name="Oval 20">
            <a:extLst>
              <a:ext uri="{FF2B5EF4-FFF2-40B4-BE49-F238E27FC236}">
                <a16:creationId xmlns:a16="http://schemas.microsoft.com/office/drawing/2014/main" id="{F34A2D95-3835-A920-C686-4B8E9DE73FAE}"/>
              </a:ext>
            </a:extLst>
          </p:cNvPr>
          <p:cNvSpPr/>
          <p:nvPr/>
        </p:nvSpPr>
        <p:spPr>
          <a:xfrm>
            <a:off x="1006475" y="4175125"/>
            <a:ext cx="92075" cy="93663"/>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cxnSp>
        <p:nvCxnSpPr>
          <p:cNvPr id="22" name="Connector: Elbow 21">
            <a:extLst>
              <a:ext uri="{FF2B5EF4-FFF2-40B4-BE49-F238E27FC236}">
                <a16:creationId xmlns:a16="http://schemas.microsoft.com/office/drawing/2014/main" id="{DBD6E0A5-2D43-E93E-D8EA-1FB00FE5DE5F}"/>
              </a:ext>
            </a:extLst>
          </p:cNvPr>
          <p:cNvCxnSpPr>
            <a:cxnSpLocks/>
            <a:stCxn id="21" idx="6"/>
            <a:endCxn id="47" idx="2"/>
          </p:cNvCxnSpPr>
          <p:nvPr/>
        </p:nvCxnSpPr>
        <p:spPr>
          <a:xfrm flipV="1">
            <a:off x="1098550" y="3160713"/>
            <a:ext cx="1352550" cy="1062037"/>
          </a:xfrm>
          <a:prstGeom prst="bentConnector3">
            <a:avLst>
              <a:gd name="adj1" fmla="val 50000"/>
            </a:avLst>
          </a:prstGeom>
          <a:ln>
            <a:solidFill>
              <a:srgbClr val="1F2A44"/>
            </a:solidFill>
            <a:tailEnd type="triangle"/>
          </a:ln>
        </p:spPr>
        <p:style>
          <a:lnRef idx="1">
            <a:schemeClr val="accent5"/>
          </a:lnRef>
          <a:fillRef idx="0">
            <a:schemeClr val="accent5"/>
          </a:fillRef>
          <a:effectRef idx="0">
            <a:schemeClr val="accent5"/>
          </a:effectRef>
          <a:fontRef idx="minor">
            <a:schemeClr val="tx1"/>
          </a:fontRef>
        </p:style>
      </p:cxnSp>
      <p:pic>
        <p:nvPicPr>
          <p:cNvPr id="31766" name="Picture 28" descr="Explained: YARA rules | Malwarebytes Labs">
            <a:extLst>
              <a:ext uri="{FF2B5EF4-FFF2-40B4-BE49-F238E27FC236}">
                <a16:creationId xmlns:a16="http://schemas.microsoft.com/office/drawing/2014/main" id="{EC7B88F4-7816-E1CC-A585-61D66AFF55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8225" y="1077913"/>
            <a:ext cx="4635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30" descr="sigma_logo">
            <a:extLst>
              <a:ext uri="{FF2B5EF4-FFF2-40B4-BE49-F238E27FC236}">
                <a16:creationId xmlns:a16="http://schemas.microsoft.com/office/drawing/2014/main" id="{566CCC63-5535-901A-C3B7-7F883672B3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0313" y="1360488"/>
            <a:ext cx="6508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36" descr="suricata.io/wp-content/uploads/2021/01/Suricata...">
            <a:extLst>
              <a:ext uri="{FF2B5EF4-FFF2-40B4-BE49-F238E27FC236}">
                <a16:creationId xmlns:a16="http://schemas.microsoft.com/office/drawing/2014/main" id="{4017912E-4524-49F2-BCEE-C0C6992142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9463" y="1296988"/>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CDDCA8D-BBC8-63CF-259E-6EA6A76215EC}"/>
              </a:ext>
            </a:extLst>
          </p:cNvPr>
          <p:cNvSpPr txBox="1"/>
          <p:nvPr/>
        </p:nvSpPr>
        <p:spPr>
          <a:xfrm>
            <a:off x="2971800" y="696913"/>
            <a:ext cx="1676400" cy="254000"/>
          </a:xfrm>
          <a:prstGeom prst="rect">
            <a:avLst/>
          </a:prstGeom>
          <a:noFill/>
        </p:spPr>
        <p:txBody>
          <a:bodyPr>
            <a:spAutoFit/>
          </a:bodyPr>
          <a:lstStyle/>
          <a:p>
            <a:pPr eaLnBrk="1" fontAlgn="auto" hangingPunct="1">
              <a:spcBef>
                <a:spcPts val="0"/>
              </a:spcBef>
              <a:spcAft>
                <a:spcPts val="0"/>
              </a:spcAft>
              <a:defRPr/>
            </a:pPr>
            <a:r>
              <a:rPr lang="en-CA" sz="1050">
                <a:solidFill>
                  <a:srgbClr val="1F2A44"/>
                </a:solidFill>
                <a:latin typeface="Roboto" panose="02000000000000000000" pitchFamily="2" charset="0"/>
                <a:ea typeface="Roboto" panose="02000000000000000000" pitchFamily="2" charset="0"/>
              </a:rPr>
              <a:t>Commercial + CSE rules</a:t>
            </a:r>
          </a:p>
        </p:txBody>
      </p:sp>
      <p:sp>
        <p:nvSpPr>
          <p:cNvPr id="27" name="Rectangle: Rounded Corners 26">
            <a:extLst>
              <a:ext uri="{FF2B5EF4-FFF2-40B4-BE49-F238E27FC236}">
                <a16:creationId xmlns:a16="http://schemas.microsoft.com/office/drawing/2014/main" id="{21079421-8663-FFC5-8484-A7E3D04C3739}"/>
              </a:ext>
            </a:extLst>
          </p:cNvPr>
          <p:cNvSpPr/>
          <p:nvPr/>
        </p:nvSpPr>
        <p:spPr>
          <a:xfrm>
            <a:off x="4718253" y="1008397"/>
            <a:ext cx="1219200" cy="732463"/>
          </a:xfrm>
          <a:prstGeom prst="roundRect">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en-CA"/>
          </a:p>
        </p:txBody>
      </p:sp>
      <p:sp>
        <p:nvSpPr>
          <p:cNvPr id="29" name="TextBox 28">
            <a:extLst>
              <a:ext uri="{FF2B5EF4-FFF2-40B4-BE49-F238E27FC236}">
                <a16:creationId xmlns:a16="http://schemas.microsoft.com/office/drawing/2014/main" id="{A2E80D17-EE69-DB31-148B-555851D2943E}"/>
              </a:ext>
            </a:extLst>
          </p:cNvPr>
          <p:cNvSpPr txBox="1"/>
          <p:nvPr/>
        </p:nvSpPr>
        <p:spPr>
          <a:xfrm>
            <a:off x="4718050" y="1060450"/>
            <a:ext cx="1219200" cy="576263"/>
          </a:xfrm>
          <a:prstGeom prst="rect">
            <a:avLst/>
          </a:prstGeom>
          <a:noFill/>
        </p:spPr>
        <p:txBody>
          <a:bodyPr>
            <a:spAutoFit/>
          </a:bodyPr>
          <a:lstStyle/>
          <a:p>
            <a:pPr algn="ctr" eaLnBrk="1" fontAlgn="auto" hangingPunct="1">
              <a:spcBef>
                <a:spcPts val="0"/>
              </a:spcBef>
              <a:spcAft>
                <a:spcPts val="0"/>
              </a:spcAft>
              <a:defRPr/>
            </a:pPr>
            <a:r>
              <a:rPr lang="en-CA" sz="1050">
                <a:latin typeface="Roboto" panose="02000000000000000000" pitchFamily="2" charset="0"/>
                <a:ea typeface="Roboto" panose="02000000000000000000" pitchFamily="2" charset="0"/>
              </a:rPr>
              <a:t>Antivirus</a:t>
            </a:r>
          </a:p>
          <a:p>
            <a:pPr algn="ctr" eaLnBrk="1" fontAlgn="auto" hangingPunct="1">
              <a:spcBef>
                <a:spcPts val="0"/>
              </a:spcBef>
              <a:spcAft>
                <a:spcPts val="0"/>
              </a:spcAft>
              <a:defRPr/>
            </a:pPr>
            <a:r>
              <a:rPr lang="en-CA" sz="1050">
                <a:latin typeface="Roboto" panose="02000000000000000000" pitchFamily="2" charset="0"/>
                <a:ea typeface="Roboto" panose="02000000000000000000" pitchFamily="2" charset="0"/>
              </a:rPr>
              <a:t>Sandboxes</a:t>
            </a:r>
          </a:p>
          <a:p>
            <a:pPr algn="ctr" eaLnBrk="1" fontAlgn="auto" hangingPunct="1">
              <a:spcBef>
                <a:spcPts val="0"/>
              </a:spcBef>
              <a:spcAft>
                <a:spcPts val="0"/>
              </a:spcAft>
              <a:defRPr/>
            </a:pPr>
            <a:r>
              <a:rPr lang="en-CA" sz="1050">
                <a:latin typeface="Roboto" panose="02000000000000000000" pitchFamily="2" charset="0"/>
                <a:ea typeface="Roboto" panose="02000000000000000000" pitchFamily="2" charset="0"/>
              </a:rPr>
              <a:t>Security products</a:t>
            </a:r>
          </a:p>
        </p:txBody>
      </p:sp>
      <p:cxnSp>
        <p:nvCxnSpPr>
          <p:cNvPr id="30" name="Connector: Elbow 29">
            <a:extLst>
              <a:ext uri="{FF2B5EF4-FFF2-40B4-BE49-F238E27FC236}">
                <a16:creationId xmlns:a16="http://schemas.microsoft.com/office/drawing/2014/main" id="{A9FAF774-CF6E-4C64-722C-9BE049E17483}"/>
              </a:ext>
            </a:extLst>
          </p:cNvPr>
          <p:cNvCxnSpPr>
            <a:cxnSpLocks/>
            <a:stCxn id="49" idx="6"/>
            <a:endCxn id="31" idx="1"/>
          </p:cNvCxnSpPr>
          <p:nvPr/>
        </p:nvCxnSpPr>
        <p:spPr>
          <a:xfrm flipV="1">
            <a:off x="6889750" y="2130425"/>
            <a:ext cx="625475" cy="469900"/>
          </a:xfrm>
          <a:prstGeom prst="bentConnector3">
            <a:avLst>
              <a:gd name="adj1" fmla="val 50000"/>
            </a:avLst>
          </a:prstGeom>
          <a:ln>
            <a:solidFill>
              <a:srgbClr val="1F2A44"/>
            </a:solidFill>
            <a:tailEnd type="triangle"/>
          </a:ln>
        </p:spPr>
        <p:style>
          <a:lnRef idx="1">
            <a:schemeClr val="accent5"/>
          </a:lnRef>
          <a:fillRef idx="0">
            <a:schemeClr val="accent5"/>
          </a:fillRef>
          <a:effectRef idx="0">
            <a:schemeClr val="accent5"/>
          </a:effectRef>
          <a:fontRef idx="minor">
            <a:schemeClr val="tx1"/>
          </a:fontRef>
        </p:style>
      </p:cxnSp>
      <p:pic>
        <p:nvPicPr>
          <p:cNvPr id="31" name="Graphic 30" descr="Warning outline">
            <a:extLst>
              <a:ext uri="{FF2B5EF4-FFF2-40B4-BE49-F238E27FC236}">
                <a16:creationId xmlns:a16="http://schemas.microsoft.com/office/drawing/2014/main" id="{2A675951-55D2-6A80-F1C9-24BE0F8AE92D}"/>
              </a:ext>
            </a:extLst>
          </p:cNvPr>
          <p:cNvPicPr>
            <a:picLocks noChangeAspect="1"/>
          </p:cNvPicPr>
          <p:nvPr/>
        </p:nvPicPr>
        <p:blipFill>
          <a:blip r:embed="rId11" cstate="print"/>
          <a:stretch>
            <a:fillRect/>
          </a:stretch>
        </p:blipFill>
        <p:spPr>
          <a:xfrm>
            <a:off x="7515225" y="1971675"/>
            <a:ext cx="319088" cy="319088"/>
          </a:xfrm>
          <a:prstGeom prst="rect">
            <a:avLst/>
          </a:prstGeom>
          <a:effectLst>
            <a:glow rad="101600">
              <a:schemeClr val="accent2">
                <a:satMod val="175000"/>
                <a:alpha val="40000"/>
              </a:schemeClr>
            </a:glow>
          </a:effectLst>
        </p:spPr>
      </p:pic>
      <p:pic>
        <p:nvPicPr>
          <p:cNvPr id="32" name="Graphic 31" descr="Internet Of Things outline">
            <a:extLst>
              <a:ext uri="{FF2B5EF4-FFF2-40B4-BE49-F238E27FC236}">
                <a16:creationId xmlns:a16="http://schemas.microsoft.com/office/drawing/2014/main" id="{6DC177EE-AA79-308A-CC04-EA5E788B116D}"/>
              </a:ext>
            </a:extLst>
          </p:cNvPr>
          <p:cNvPicPr>
            <a:picLocks noChangeAspect="1"/>
          </p:cNvPicPr>
          <p:nvPr/>
        </p:nvPicPr>
        <p:blipFill>
          <a:blip r:embed="rId12" cstate="print"/>
          <a:stretch>
            <a:fillRect/>
          </a:stretch>
        </p:blipFill>
        <p:spPr>
          <a:xfrm>
            <a:off x="7434263" y="3370263"/>
            <a:ext cx="366712" cy="366712"/>
          </a:xfrm>
          <a:prstGeom prst="rect">
            <a:avLst/>
          </a:prstGeom>
          <a:effectLst>
            <a:glow rad="101600">
              <a:srgbClr val="FFC000">
                <a:alpha val="60000"/>
              </a:srgbClr>
            </a:glow>
          </a:effectLst>
        </p:spPr>
      </p:pic>
      <p:cxnSp>
        <p:nvCxnSpPr>
          <p:cNvPr id="33" name="Connector: Elbow 32">
            <a:extLst>
              <a:ext uri="{FF2B5EF4-FFF2-40B4-BE49-F238E27FC236}">
                <a16:creationId xmlns:a16="http://schemas.microsoft.com/office/drawing/2014/main" id="{ABB507F6-1B94-C1F9-9A09-2B9F434DBD50}"/>
              </a:ext>
            </a:extLst>
          </p:cNvPr>
          <p:cNvCxnSpPr>
            <a:cxnSpLocks/>
            <a:stCxn id="50" idx="6"/>
            <a:endCxn id="36" idx="1"/>
          </p:cNvCxnSpPr>
          <p:nvPr/>
        </p:nvCxnSpPr>
        <p:spPr>
          <a:xfrm>
            <a:off x="6889750" y="2889250"/>
            <a:ext cx="511175" cy="4763"/>
          </a:xfrm>
          <a:prstGeom prst="bentConnector3">
            <a:avLst/>
          </a:prstGeom>
          <a:ln>
            <a:solidFill>
              <a:srgbClr val="1F2A44"/>
            </a:solidFill>
            <a:tailEnd type="triangle"/>
          </a:ln>
        </p:spPr>
        <p:style>
          <a:lnRef idx="1">
            <a:schemeClr val="accent1"/>
          </a:lnRef>
          <a:fillRef idx="0">
            <a:schemeClr val="accent1"/>
          </a:fillRef>
          <a:effectRef idx="0">
            <a:schemeClr val="accent1"/>
          </a:effectRef>
          <a:fontRef idx="minor">
            <a:schemeClr val="tx1"/>
          </a:fontRef>
        </p:style>
      </p:cxnSp>
      <p:sp>
        <p:nvSpPr>
          <p:cNvPr id="31778" name="TextBox 33">
            <a:extLst>
              <a:ext uri="{FF2B5EF4-FFF2-40B4-BE49-F238E27FC236}">
                <a16:creationId xmlns:a16="http://schemas.microsoft.com/office/drawing/2014/main" id="{739B9BDC-642D-86E6-8A4A-FE042A863C2A}"/>
              </a:ext>
            </a:extLst>
          </p:cNvPr>
          <p:cNvSpPr txBox="1">
            <a:spLocks noChangeArrowheads="1"/>
          </p:cNvSpPr>
          <p:nvPr/>
        </p:nvSpPr>
        <p:spPr bwMode="auto">
          <a:xfrm>
            <a:off x="7862888" y="2001838"/>
            <a:ext cx="5476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1000">
                <a:latin typeface="Roboto" panose="02000000000000000000" pitchFamily="2" charset="0"/>
                <a:ea typeface="Roboto" panose="02000000000000000000" pitchFamily="2" charset="0"/>
                <a:cs typeface="Roboto" panose="02000000000000000000" pitchFamily="2" charset="0"/>
              </a:rPr>
              <a:t>Alerts</a:t>
            </a:r>
          </a:p>
        </p:txBody>
      </p:sp>
      <p:sp>
        <p:nvSpPr>
          <p:cNvPr id="31779" name="TextBox 34">
            <a:extLst>
              <a:ext uri="{FF2B5EF4-FFF2-40B4-BE49-F238E27FC236}">
                <a16:creationId xmlns:a16="http://schemas.microsoft.com/office/drawing/2014/main" id="{0B43EB81-5742-0887-1339-10C6D21718C7}"/>
              </a:ext>
            </a:extLst>
          </p:cNvPr>
          <p:cNvSpPr txBox="1">
            <a:spLocks noChangeArrowheads="1"/>
          </p:cNvSpPr>
          <p:nvPr/>
        </p:nvSpPr>
        <p:spPr bwMode="auto">
          <a:xfrm>
            <a:off x="7870825" y="3309938"/>
            <a:ext cx="10429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1000">
                <a:latin typeface="Roboto" panose="02000000000000000000" pitchFamily="2" charset="0"/>
                <a:ea typeface="Roboto" panose="02000000000000000000" pitchFamily="2" charset="0"/>
                <a:cs typeface="Roboto" panose="02000000000000000000" pitchFamily="2" charset="0"/>
              </a:rPr>
              <a:t>Indicators Of Compromise (IOC)</a:t>
            </a:r>
          </a:p>
        </p:txBody>
      </p:sp>
      <p:pic>
        <p:nvPicPr>
          <p:cNvPr id="36" name="Graphic 35" descr="Shield Tick outline">
            <a:extLst>
              <a:ext uri="{FF2B5EF4-FFF2-40B4-BE49-F238E27FC236}">
                <a16:creationId xmlns:a16="http://schemas.microsoft.com/office/drawing/2014/main" id="{5974F35C-3B81-C5C0-CD49-94D9EC6A605A}"/>
              </a:ext>
            </a:extLst>
          </p:cNvPr>
          <p:cNvPicPr>
            <a:picLocks noChangeAspect="1"/>
          </p:cNvPicPr>
          <p:nvPr/>
        </p:nvPicPr>
        <p:blipFill>
          <a:blip r:embed="rId13"/>
          <a:srcRect/>
          <a:stretch/>
        </p:blipFill>
        <p:spPr>
          <a:xfrm>
            <a:off x="7400925" y="2676525"/>
            <a:ext cx="433388" cy="433388"/>
          </a:xfrm>
          <a:prstGeom prst="rect">
            <a:avLst/>
          </a:prstGeom>
          <a:effectLst>
            <a:glow rad="101600">
              <a:srgbClr val="00B050">
                <a:alpha val="60000"/>
              </a:srgbClr>
            </a:glow>
          </a:effectLst>
        </p:spPr>
      </p:pic>
      <p:cxnSp>
        <p:nvCxnSpPr>
          <p:cNvPr id="37" name="Connector: Elbow 36">
            <a:extLst>
              <a:ext uri="{FF2B5EF4-FFF2-40B4-BE49-F238E27FC236}">
                <a16:creationId xmlns:a16="http://schemas.microsoft.com/office/drawing/2014/main" id="{AD4D447F-81CE-E56C-95B7-D178D2E15C1E}"/>
              </a:ext>
            </a:extLst>
          </p:cNvPr>
          <p:cNvCxnSpPr>
            <a:cxnSpLocks/>
            <a:stCxn id="51" idx="6"/>
          </p:cNvCxnSpPr>
          <p:nvPr/>
        </p:nvCxnSpPr>
        <p:spPr>
          <a:xfrm>
            <a:off x="6889750" y="3187700"/>
            <a:ext cx="477838" cy="346075"/>
          </a:xfrm>
          <a:prstGeom prst="bentConnector3">
            <a:avLst>
              <a:gd name="adj1" fmla="val 50000"/>
            </a:avLst>
          </a:prstGeom>
          <a:ln>
            <a:solidFill>
              <a:srgbClr val="1F2A44"/>
            </a:solidFill>
            <a:tailEnd type="triangle"/>
          </a:ln>
        </p:spPr>
        <p:style>
          <a:lnRef idx="1">
            <a:schemeClr val="accent1"/>
          </a:lnRef>
          <a:fillRef idx="0">
            <a:schemeClr val="accent1"/>
          </a:fillRef>
          <a:effectRef idx="0">
            <a:schemeClr val="accent1"/>
          </a:effectRef>
          <a:fontRef idx="minor">
            <a:schemeClr val="tx1"/>
          </a:fontRef>
        </p:style>
      </p:cxnSp>
      <p:sp>
        <p:nvSpPr>
          <p:cNvPr id="31782" name="TextBox 37">
            <a:extLst>
              <a:ext uri="{FF2B5EF4-FFF2-40B4-BE49-F238E27FC236}">
                <a16:creationId xmlns:a16="http://schemas.microsoft.com/office/drawing/2014/main" id="{AEE75E99-9DCF-2C11-EE89-17A225248F51}"/>
              </a:ext>
            </a:extLst>
          </p:cNvPr>
          <p:cNvSpPr txBox="1">
            <a:spLocks noChangeArrowheads="1"/>
          </p:cNvSpPr>
          <p:nvPr/>
        </p:nvSpPr>
        <p:spPr bwMode="auto">
          <a:xfrm>
            <a:off x="7883525" y="2706688"/>
            <a:ext cx="1306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1000">
                <a:latin typeface="Roboto" panose="02000000000000000000" pitchFamily="2" charset="0"/>
                <a:ea typeface="Roboto" panose="02000000000000000000" pitchFamily="2" charset="0"/>
                <a:cs typeface="Roboto" panose="02000000000000000000" pitchFamily="2" charset="0"/>
              </a:rPr>
              <a:t>Automatic tasking via Webhook / API</a:t>
            </a:r>
          </a:p>
        </p:txBody>
      </p:sp>
      <p:sp>
        <p:nvSpPr>
          <p:cNvPr id="31783" name="TextBox 38">
            <a:extLst>
              <a:ext uri="{FF2B5EF4-FFF2-40B4-BE49-F238E27FC236}">
                <a16:creationId xmlns:a16="http://schemas.microsoft.com/office/drawing/2014/main" id="{34EE3368-84C3-34EC-EAA8-5DD4013F58E8}"/>
              </a:ext>
            </a:extLst>
          </p:cNvPr>
          <p:cNvSpPr txBox="1">
            <a:spLocks noChangeArrowheads="1"/>
          </p:cNvSpPr>
          <p:nvPr/>
        </p:nvSpPr>
        <p:spPr bwMode="auto">
          <a:xfrm>
            <a:off x="3133725" y="2955925"/>
            <a:ext cx="30289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Char char="-"/>
            </a:pPr>
            <a:r>
              <a:rPr lang="en-CA" altLang="en-US" sz="1000" b="1">
                <a:latin typeface="Roboto" panose="02000000000000000000" pitchFamily="2" charset="0"/>
                <a:ea typeface="Roboto" panose="02000000000000000000" pitchFamily="2" charset="0"/>
                <a:cs typeface="Roboto" panose="02000000000000000000" pitchFamily="2" charset="0"/>
              </a:rPr>
              <a:t>50+ open-source and proprietary services</a:t>
            </a:r>
            <a:endParaRPr lang="en-US" altLang="en-US" sz="1800" b="1">
              <a:solidFill>
                <a:schemeClr val="tx1"/>
              </a:solidFill>
              <a:latin typeface="Roboto" panose="02000000000000000000" pitchFamily="2" charset="0"/>
              <a:ea typeface="Roboto" panose="02000000000000000000" pitchFamily="2" charset="0"/>
              <a:cs typeface="Roboto" panose="02000000000000000000" pitchFamily="2" charset="0"/>
            </a:endParaRPr>
          </a:p>
          <a:p>
            <a:pPr eaLnBrk="1" hangingPunct="1">
              <a:spcBef>
                <a:spcPct val="0"/>
              </a:spcBef>
              <a:buClrTx/>
              <a:buFontTx/>
              <a:buChar char="-"/>
            </a:pPr>
            <a:r>
              <a:rPr lang="en-CA" altLang="en-US" sz="1000" b="1">
                <a:latin typeface="Roboto" panose="02000000000000000000" pitchFamily="2" charset="0"/>
                <a:ea typeface="Roboto" panose="02000000000000000000" pitchFamily="2" charset="0"/>
                <a:cs typeface="Roboto" panose="02000000000000000000" pitchFamily="2" charset="0"/>
              </a:rPr>
              <a:t>Generates a report, score, heuristics, tags</a:t>
            </a:r>
          </a:p>
          <a:p>
            <a:pPr eaLnBrk="1" hangingPunct="1">
              <a:spcBef>
                <a:spcPct val="0"/>
              </a:spcBef>
              <a:buClrTx/>
              <a:buFontTx/>
              <a:buChar char="-"/>
            </a:pPr>
            <a:r>
              <a:rPr lang="en-CA" altLang="en-US" sz="1000" b="1">
                <a:latin typeface="Roboto" panose="02000000000000000000" pitchFamily="2" charset="0"/>
                <a:ea typeface="Roboto" panose="02000000000000000000" pitchFamily="2" charset="0"/>
                <a:cs typeface="Roboto" panose="02000000000000000000" pitchFamily="2" charset="0"/>
              </a:rPr>
              <a:t>Recursively analyzes embedded elements</a:t>
            </a:r>
          </a:p>
        </p:txBody>
      </p:sp>
      <p:sp>
        <p:nvSpPr>
          <p:cNvPr id="31784" name="TextBox 39">
            <a:extLst>
              <a:ext uri="{FF2B5EF4-FFF2-40B4-BE49-F238E27FC236}">
                <a16:creationId xmlns:a16="http://schemas.microsoft.com/office/drawing/2014/main" id="{7332C4FF-02A0-8E5F-A4B4-A0446110ABD6}"/>
              </a:ext>
            </a:extLst>
          </p:cNvPr>
          <p:cNvSpPr txBox="1">
            <a:spLocks noChangeArrowheads="1"/>
          </p:cNvSpPr>
          <p:nvPr/>
        </p:nvSpPr>
        <p:spPr bwMode="auto">
          <a:xfrm>
            <a:off x="388938" y="2427288"/>
            <a:ext cx="82109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900">
                <a:latin typeface="Roboto" panose="02000000000000000000" pitchFamily="2" charset="0"/>
                <a:ea typeface="Roboto" panose="02000000000000000000" pitchFamily="2" charset="0"/>
                <a:cs typeface="Roboto" panose="02000000000000000000" pitchFamily="2" charset="0"/>
              </a:rPr>
              <a:t>Gateways</a:t>
            </a:r>
            <a:endParaRPr lang="en-CA" altLang="en-US" sz="1100">
              <a:latin typeface="Roboto" panose="02000000000000000000" pitchFamily="2" charset="0"/>
              <a:ea typeface="Roboto" panose="02000000000000000000" pitchFamily="2" charset="0"/>
              <a:cs typeface="Roboto" panose="02000000000000000000" pitchFamily="2" charset="0"/>
            </a:endParaRPr>
          </a:p>
        </p:txBody>
      </p:sp>
      <p:sp>
        <p:nvSpPr>
          <p:cNvPr id="31785" name="TextBox 40">
            <a:extLst>
              <a:ext uri="{FF2B5EF4-FFF2-40B4-BE49-F238E27FC236}">
                <a16:creationId xmlns:a16="http://schemas.microsoft.com/office/drawing/2014/main" id="{C7C4C1C8-1CE8-7D91-8DBC-443AFEBC2FDB}"/>
              </a:ext>
            </a:extLst>
          </p:cNvPr>
          <p:cNvSpPr txBox="1">
            <a:spLocks noChangeArrowheads="1"/>
          </p:cNvSpPr>
          <p:nvPr/>
        </p:nvSpPr>
        <p:spPr bwMode="auto">
          <a:xfrm>
            <a:off x="473075" y="1535113"/>
            <a:ext cx="4841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900">
                <a:latin typeface="Roboto" panose="02000000000000000000" pitchFamily="2" charset="0"/>
                <a:ea typeface="Roboto" panose="02000000000000000000" pitchFamily="2" charset="0"/>
                <a:cs typeface="Roboto" panose="02000000000000000000" pitchFamily="2" charset="0"/>
              </a:rPr>
              <a:t>Email</a:t>
            </a:r>
            <a:endParaRPr lang="en-CA" altLang="en-US" sz="1100">
              <a:latin typeface="Roboto" panose="02000000000000000000" pitchFamily="2" charset="0"/>
              <a:ea typeface="Roboto" panose="02000000000000000000" pitchFamily="2" charset="0"/>
              <a:cs typeface="Roboto" panose="02000000000000000000" pitchFamily="2" charset="0"/>
            </a:endParaRPr>
          </a:p>
        </p:txBody>
      </p:sp>
      <p:sp>
        <p:nvSpPr>
          <p:cNvPr id="42" name="Rectangle: Rounded Corners 41">
            <a:extLst>
              <a:ext uri="{FF2B5EF4-FFF2-40B4-BE49-F238E27FC236}">
                <a16:creationId xmlns:a16="http://schemas.microsoft.com/office/drawing/2014/main" id="{AB40E9CF-EC25-B7DB-7565-5577F6BC76E8}"/>
              </a:ext>
            </a:extLst>
          </p:cNvPr>
          <p:cNvSpPr/>
          <p:nvPr/>
        </p:nvSpPr>
        <p:spPr>
          <a:xfrm>
            <a:off x="2493963" y="1870075"/>
            <a:ext cx="4349750" cy="1997075"/>
          </a:xfrm>
          <a:prstGeom prst="roundRect">
            <a:avLst/>
          </a:prstGeom>
          <a:noFill/>
          <a:ln w="15875">
            <a:solidFill>
              <a:srgbClr val="1F2A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highlight>
                <a:srgbClr val="DFE1DF"/>
              </a:highlight>
            </a:endParaRPr>
          </a:p>
        </p:txBody>
      </p:sp>
      <p:sp>
        <p:nvSpPr>
          <p:cNvPr id="43" name="Arrow: Down 42">
            <a:extLst>
              <a:ext uri="{FF2B5EF4-FFF2-40B4-BE49-F238E27FC236}">
                <a16:creationId xmlns:a16="http://schemas.microsoft.com/office/drawing/2014/main" id="{D12754F6-82FE-8185-576B-4BC7F71E91C8}"/>
              </a:ext>
            </a:extLst>
          </p:cNvPr>
          <p:cNvSpPr/>
          <p:nvPr/>
        </p:nvSpPr>
        <p:spPr>
          <a:xfrm>
            <a:off x="3668713" y="1673225"/>
            <a:ext cx="300037" cy="4905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4" name="Arrow: Down 43">
            <a:extLst>
              <a:ext uri="{FF2B5EF4-FFF2-40B4-BE49-F238E27FC236}">
                <a16:creationId xmlns:a16="http://schemas.microsoft.com/office/drawing/2014/main" id="{55031937-F057-379E-1AD9-F7F7045B6FCC}"/>
              </a:ext>
            </a:extLst>
          </p:cNvPr>
          <p:cNvSpPr/>
          <p:nvPr/>
        </p:nvSpPr>
        <p:spPr>
          <a:xfrm>
            <a:off x="5343525" y="1663700"/>
            <a:ext cx="300038" cy="4905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5" name="Oval 44">
            <a:extLst>
              <a:ext uri="{FF2B5EF4-FFF2-40B4-BE49-F238E27FC236}">
                <a16:creationId xmlns:a16="http://schemas.microsoft.com/office/drawing/2014/main" id="{F8A94873-1CFA-8143-EFF0-A3F0EBDA611C}"/>
              </a:ext>
            </a:extLst>
          </p:cNvPr>
          <p:cNvSpPr/>
          <p:nvPr/>
        </p:nvSpPr>
        <p:spPr>
          <a:xfrm>
            <a:off x="2447925" y="2328863"/>
            <a:ext cx="92075" cy="93662"/>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6" name="Oval 45">
            <a:extLst>
              <a:ext uri="{FF2B5EF4-FFF2-40B4-BE49-F238E27FC236}">
                <a16:creationId xmlns:a16="http://schemas.microsoft.com/office/drawing/2014/main" id="{678C239D-3943-A857-25F8-D9C17EE02D2A}"/>
              </a:ext>
            </a:extLst>
          </p:cNvPr>
          <p:cNvSpPr/>
          <p:nvPr/>
        </p:nvSpPr>
        <p:spPr>
          <a:xfrm>
            <a:off x="2447925" y="2579688"/>
            <a:ext cx="92075" cy="95250"/>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7" name="Oval 46">
            <a:extLst>
              <a:ext uri="{FF2B5EF4-FFF2-40B4-BE49-F238E27FC236}">
                <a16:creationId xmlns:a16="http://schemas.microsoft.com/office/drawing/2014/main" id="{5BE93F8A-FB71-B47D-1DC2-8C4317DA8C9D}"/>
              </a:ext>
            </a:extLst>
          </p:cNvPr>
          <p:cNvSpPr/>
          <p:nvPr/>
        </p:nvSpPr>
        <p:spPr>
          <a:xfrm>
            <a:off x="2451100" y="3113088"/>
            <a:ext cx="92075" cy="95250"/>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8" name="Oval 47">
            <a:extLst>
              <a:ext uri="{FF2B5EF4-FFF2-40B4-BE49-F238E27FC236}">
                <a16:creationId xmlns:a16="http://schemas.microsoft.com/office/drawing/2014/main" id="{BD47E464-B33A-4F37-EC4D-41FE2A46C094}"/>
              </a:ext>
            </a:extLst>
          </p:cNvPr>
          <p:cNvSpPr/>
          <p:nvPr/>
        </p:nvSpPr>
        <p:spPr>
          <a:xfrm>
            <a:off x="2447925" y="2868613"/>
            <a:ext cx="92075" cy="93662"/>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49" name="Oval 48">
            <a:extLst>
              <a:ext uri="{FF2B5EF4-FFF2-40B4-BE49-F238E27FC236}">
                <a16:creationId xmlns:a16="http://schemas.microsoft.com/office/drawing/2014/main" id="{956395DF-AC03-F623-AD57-E99CEE846B2F}"/>
              </a:ext>
            </a:extLst>
          </p:cNvPr>
          <p:cNvSpPr/>
          <p:nvPr/>
        </p:nvSpPr>
        <p:spPr>
          <a:xfrm>
            <a:off x="6797675" y="2552700"/>
            <a:ext cx="92075" cy="93663"/>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0" name="Oval 49">
            <a:extLst>
              <a:ext uri="{FF2B5EF4-FFF2-40B4-BE49-F238E27FC236}">
                <a16:creationId xmlns:a16="http://schemas.microsoft.com/office/drawing/2014/main" id="{4FE2F821-0BB4-FF35-A2B4-1053DBC4F381}"/>
              </a:ext>
            </a:extLst>
          </p:cNvPr>
          <p:cNvSpPr/>
          <p:nvPr/>
        </p:nvSpPr>
        <p:spPr>
          <a:xfrm>
            <a:off x="6797675" y="2843213"/>
            <a:ext cx="92075" cy="93662"/>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51" name="Oval 50">
            <a:extLst>
              <a:ext uri="{FF2B5EF4-FFF2-40B4-BE49-F238E27FC236}">
                <a16:creationId xmlns:a16="http://schemas.microsoft.com/office/drawing/2014/main" id="{88FB50EF-DDF3-42CE-F229-9E50043257E1}"/>
              </a:ext>
            </a:extLst>
          </p:cNvPr>
          <p:cNvSpPr/>
          <p:nvPr/>
        </p:nvSpPr>
        <p:spPr>
          <a:xfrm>
            <a:off x="6797675" y="3141663"/>
            <a:ext cx="92075" cy="93662"/>
          </a:xfrm>
          <a:prstGeom prst="ellipse">
            <a:avLst/>
          </a:prstGeom>
          <a:noFill/>
          <a:ln>
            <a:solidFill>
              <a:srgbClr val="1F2A44"/>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endParaRPr lang="en-CA"/>
          </a:p>
        </p:txBody>
      </p:sp>
      <p:sp>
        <p:nvSpPr>
          <p:cNvPr id="31796" name="TextBox 51">
            <a:extLst>
              <a:ext uri="{FF2B5EF4-FFF2-40B4-BE49-F238E27FC236}">
                <a16:creationId xmlns:a16="http://schemas.microsoft.com/office/drawing/2014/main" id="{C783DAF0-4055-0EE9-EECC-99DC2B35496D}"/>
              </a:ext>
            </a:extLst>
          </p:cNvPr>
          <p:cNvSpPr txBox="1">
            <a:spLocks noChangeArrowheads="1"/>
          </p:cNvSpPr>
          <p:nvPr/>
        </p:nvSpPr>
        <p:spPr bwMode="auto">
          <a:xfrm>
            <a:off x="20638" y="4449763"/>
            <a:ext cx="1419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E4B20"/>
              </a:buClr>
              <a:buFont typeface="Wingdings" panose="05000000000000000000" pitchFamily="2" charset="2"/>
              <a:buChar char=""/>
              <a:defRPr sz="2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spcBef>
                <a:spcPct val="20000"/>
              </a:spcBef>
              <a:buClr>
                <a:srgbClr val="4891BC"/>
              </a:buClr>
              <a:buFont typeface="Arial" panose="020B0604020202020204" pitchFamily="34" charset="0"/>
              <a:buChar char="●"/>
              <a:defRPr sz="20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0" indent="-228600">
              <a:spcBef>
                <a:spcPct val="20000"/>
              </a:spcBef>
              <a:buFont typeface="Arial" panose="020B0604020202020204" pitchFamily="34" charset="0"/>
              <a:buChar char="•"/>
              <a:defRPr sz="16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spcBef>
                <a:spcPct val="20000"/>
              </a:spcBef>
              <a:buFont typeface="Arial" panose="020B0604020202020204" pitchFamily="34" charset="0"/>
              <a:buChar char="–"/>
              <a:defRPr sz="14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spcBef>
                <a:spcPct val="20000"/>
              </a:spcBef>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1F2A44"/>
                </a:solidFill>
                <a:latin typeface="Roboto Condensed" panose="02000000000000000000" pitchFamily="2" charset="0"/>
                <a:ea typeface="Roboto Condensed" panose="02000000000000000000" pitchFamily="2" charset="0"/>
                <a:cs typeface="Roboto Condensed" panose="02000000000000000000" pitchFamily="2" charset="0"/>
              </a:defRPr>
            </a:lvl9pPr>
          </a:lstStyle>
          <a:p>
            <a:pPr eaLnBrk="1" hangingPunct="1">
              <a:spcBef>
                <a:spcPct val="0"/>
              </a:spcBef>
              <a:buClrTx/>
              <a:buFontTx/>
              <a:buNone/>
            </a:pPr>
            <a:r>
              <a:rPr lang="en-CA" altLang="en-US" sz="900">
                <a:latin typeface="Roboto" panose="02000000000000000000" pitchFamily="2" charset="0"/>
                <a:ea typeface="Roboto" panose="02000000000000000000" pitchFamily="2" charset="0"/>
                <a:cs typeface="Roboto" panose="02000000000000000000" pitchFamily="2" charset="0"/>
              </a:rPr>
              <a:t>Analyst / IR / FORENSIC</a:t>
            </a:r>
          </a:p>
        </p:txBody>
      </p:sp>
      <p:sp>
        <p:nvSpPr>
          <p:cNvPr id="57" name="Arrow: Down 56">
            <a:extLst>
              <a:ext uri="{FF2B5EF4-FFF2-40B4-BE49-F238E27FC236}">
                <a16:creationId xmlns:a16="http://schemas.microsoft.com/office/drawing/2014/main" id="{4FB2A4AB-674C-BB35-478D-9430B115ED7A}"/>
              </a:ext>
            </a:extLst>
          </p:cNvPr>
          <p:cNvSpPr/>
          <p:nvPr/>
        </p:nvSpPr>
        <p:spPr>
          <a:xfrm rot="10800000">
            <a:off x="4949825" y="1638300"/>
            <a:ext cx="300038" cy="49053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solidFill>
                  <a:schemeClr val="tx1"/>
                </a:solidFill>
              </a:rPr>
              <a:t>Assemblyline’s</a:t>
            </a:r>
            <a:r>
              <a:rPr lang="en-US">
                <a:solidFill>
                  <a:schemeClr val="tx1"/>
                </a:solidFill>
              </a:rPr>
              <a:t> stack</a:t>
            </a:r>
            <a:endParaRPr lang="en-CA">
              <a:solidFill>
                <a:schemeClr val="tx1"/>
              </a:solidFill>
            </a:endParaRPr>
          </a:p>
        </p:txBody>
      </p:sp>
      <p:sp>
        <p:nvSpPr>
          <p:cNvPr id="8" name="Rounded Rectangle 7"/>
          <p:cNvSpPr/>
          <p:nvPr/>
        </p:nvSpPr>
        <p:spPr>
          <a:xfrm>
            <a:off x="1219202" y="3802435"/>
            <a:ext cx="6984994" cy="679681"/>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219202" y="2246718"/>
            <a:ext cx="6984994" cy="721960"/>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Google Shape;58;p13"/>
          <p:cNvPicPr preferRelativeResize="0"/>
          <p:nvPr/>
        </p:nvPicPr>
        <p:blipFill>
          <a:blip r:embed="rId3">
            <a:alphaModFix/>
          </a:blip>
          <a:stretch>
            <a:fillRect/>
          </a:stretch>
        </p:blipFill>
        <p:spPr>
          <a:xfrm>
            <a:off x="2900816" y="2262214"/>
            <a:ext cx="3676063" cy="679681"/>
          </a:xfrm>
          <a:prstGeom prst="rect">
            <a:avLst/>
          </a:prstGeom>
          <a:noFill/>
          <a:ln>
            <a:noFill/>
          </a:ln>
        </p:spPr>
      </p:pic>
      <p:sp>
        <p:nvSpPr>
          <p:cNvPr id="12" name="TextBox 11">
            <a:extLst>
              <a:ext uri="{FF2B5EF4-FFF2-40B4-BE49-F238E27FC236}">
                <a16:creationId xmlns:a16="http://schemas.microsoft.com/office/drawing/2014/main" id="{7B4E68C0-A10F-44B0-8E6B-08868F72C5B6}"/>
              </a:ext>
            </a:extLst>
          </p:cNvPr>
          <p:cNvSpPr txBox="1"/>
          <p:nvPr/>
        </p:nvSpPr>
        <p:spPr>
          <a:xfrm>
            <a:off x="4255385" y="3887285"/>
            <a:ext cx="514885" cy="523220"/>
          </a:xfrm>
          <a:prstGeom prst="rect">
            <a:avLst/>
          </a:prstGeom>
          <a:noFill/>
        </p:spPr>
        <p:txBody>
          <a:bodyPr wrap="none" rtlCol="0">
            <a:spAutoFit/>
          </a:bodyPr>
          <a:lstStyle/>
          <a:p>
            <a:r>
              <a:rPr lang="en-CA" sz="2800">
                <a:solidFill>
                  <a:schemeClr val="tx2">
                    <a:lumMod val="75000"/>
                    <a:lumOff val="25000"/>
                  </a:schemeClr>
                </a:solidFill>
              </a:rPr>
              <a:t>||</a:t>
            </a:r>
          </a:p>
        </p:txBody>
      </p:sp>
      <p:sp>
        <p:nvSpPr>
          <p:cNvPr id="54" name="Rounded Rectangle 10">
            <a:extLst>
              <a:ext uri="{FF2B5EF4-FFF2-40B4-BE49-F238E27FC236}">
                <a16:creationId xmlns:a16="http://schemas.microsoft.com/office/drawing/2014/main" id="{FD2895CE-9DA6-44E6-A1A1-2A6E519CC6C0}"/>
              </a:ext>
            </a:extLst>
          </p:cNvPr>
          <p:cNvSpPr/>
          <p:nvPr/>
        </p:nvSpPr>
        <p:spPr>
          <a:xfrm>
            <a:off x="1219202" y="895351"/>
            <a:ext cx="6984994" cy="1273136"/>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ounded Rectangle 7">
            <a:extLst>
              <a:ext uri="{FF2B5EF4-FFF2-40B4-BE49-F238E27FC236}">
                <a16:creationId xmlns:a16="http://schemas.microsoft.com/office/drawing/2014/main" id="{A0D2892D-EA50-4AE1-A93C-2172094D8106}"/>
              </a:ext>
            </a:extLst>
          </p:cNvPr>
          <p:cNvSpPr/>
          <p:nvPr/>
        </p:nvSpPr>
        <p:spPr>
          <a:xfrm>
            <a:off x="1219202" y="3047233"/>
            <a:ext cx="6984994" cy="679681"/>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AutoShape 12" descr="Free and Open Search: The Creators of Elasticsearch, ELK &amp; Kibana | Elastic">
            <a:extLst>
              <a:ext uri="{FF2B5EF4-FFF2-40B4-BE49-F238E27FC236}">
                <a16:creationId xmlns:a16="http://schemas.microsoft.com/office/drawing/2014/main" id="{46C152B5-8F73-409D-A761-DD40F10BDE2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48" name="Picture 24">
            <a:extLst>
              <a:ext uri="{FF2B5EF4-FFF2-40B4-BE49-F238E27FC236}">
                <a16:creationId xmlns:a16="http://schemas.microsoft.com/office/drawing/2014/main" id="{70AB03ED-FB24-48E4-B59C-9734B09E15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236" y="3174150"/>
            <a:ext cx="1672046" cy="36576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7917DB2-CE9B-464C-B1CE-0C6BDCE109A2}"/>
              </a:ext>
            </a:extLst>
          </p:cNvPr>
          <p:cNvSpPr txBox="1"/>
          <p:nvPr/>
        </p:nvSpPr>
        <p:spPr>
          <a:xfrm>
            <a:off x="381001" y="1428751"/>
            <a:ext cx="558805" cy="369332"/>
          </a:xfrm>
          <a:prstGeom prst="rect">
            <a:avLst/>
          </a:prstGeom>
          <a:noFill/>
        </p:spPr>
        <p:txBody>
          <a:bodyPr wrap="square" rtlCol="0">
            <a:spAutoFit/>
          </a:bodyPr>
          <a:lstStyle/>
          <a:p>
            <a:endParaRPr lang="en-CA"/>
          </a:p>
        </p:txBody>
      </p:sp>
      <p:sp>
        <p:nvSpPr>
          <p:cNvPr id="27" name="TextBox 26">
            <a:extLst>
              <a:ext uri="{FF2B5EF4-FFF2-40B4-BE49-F238E27FC236}">
                <a16:creationId xmlns:a16="http://schemas.microsoft.com/office/drawing/2014/main" id="{998485D5-1F4C-41EE-B4EC-4220CF733B6C}"/>
              </a:ext>
            </a:extLst>
          </p:cNvPr>
          <p:cNvSpPr txBox="1"/>
          <p:nvPr/>
        </p:nvSpPr>
        <p:spPr>
          <a:xfrm>
            <a:off x="-61877" y="1350196"/>
            <a:ext cx="1600200" cy="338554"/>
          </a:xfrm>
          <a:prstGeom prst="rect">
            <a:avLst/>
          </a:prstGeom>
          <a:noFill/>
        </p:spPr>
        <p:txBody>
          <a:bodyPr wrap="square" rtlCol="0">
            <a:spAutoFit/>
          </a:bodyPr>
          <a:lstStyle/>
          <a:p>
            <a:r>
              <a:rPr lang="en-CA" sz="1600"/>
              <a:t>50+ analyzers</a:t>
            </a:r>
          </a:p>
        </p:txBody>
      </p:sp>
      <p:sp>
        <p:nvSpPr>
          <p:cNvPr id="75" name="TextBox 74">
            <a:extLst>
              <a:ext uri="{FF2B5EF4-FFF2-40B4-BE49-F238E27FC236}">
                <a16:creationId xmlns:a16="http://schemas.microsoft.com/office/drawing/2014/main" id="{94AA8CE7-3EED-40BC-AB3C-8A8BBFCDB0B9}"/>
              </a:ext>
            </a:extLst>
          </p:cNvPr>
          <p:cNvSpPr txBox="1"/>
          <p:nvPr/>
        </p:nvSpPr>
        <p:spPr>
          <a:xfrm>
            <a:off x="202041" y="2821831"/>
            <a:ext cx="604987" cy="338554"/>
          </a:xfrm>
          <a:prstGeom prst="rect">
            <a:avLst/>
          </a:prstGeom>
          <a:noFill/>
        </p:spPr>
        <p:txBody>
          <a:bodyPr wrap="square" rtlCol="0">
            <a:spAutoFit/>
          </a:bodyPr>
          <a:lstStyle/>
          <a:p>
            <a:r>
              <a:rPr lang="en-CA" sz="1600"/>
              <a:t>Core</a:t>
            </a:r>
          </a:p>
        </p:txBody>
      </p:sp>
      <p:sp>
        <p:nvSpPr>
          <p:cNvPr id="28" name="Left Brace 27">
            <a:extLst>
              <a:ext uri="{FF2B5EF4-FFF2-40B4-BE49-F238E27FC236}">
                <a16:creationId xmlns:a16="http://schemas.microsoft.com/office/drawing/2014/main" id="{7AD43ADF-0D1D-42D2-83B3-C6FFA92ADC79}"/>
              </a:ext>
            </a:extLst>
          </p:cNvPr>
          <p:cNvSpPr/>
          <p:nvPr/>
        </p:nvSpPr>
        <p:spPr>
          <a:xfrm>
            <a:off x="881345" y="2303990"/>
            <a:ext cx="166993" cy="1374238"/>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CA"/>
          </a:p>
        </p:txBody>
      </p:sp>
      <p:sp>
        <p:nvSpPr>
          <p:cNvPr id="5" name="AutoShape 6" descr="Logo, Icon, and Brand Guidelines | Docker">
            <a:extLst>
              <a:ext uri="{FF2B5EF4-FFF2-40B4-BE49-F238E27FC236}">
                <a16:creationId xmlns:a16="http://schemas.microsoft.com/office/drawing/2014/main" id="{332FF14A-0E7F-B0E9-396D-57BF9B63E5A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8" descr="Logo, Icon, and Brand Guidelines | Docker">
            <a:extLst>
              <a:ext uri="{FF2B5EF4-FFF2-40B4-BE49-F238E27FC236}">
                <a16:creationId xmlns:a16="http://schemas.microsoft.com/office/drawing/2014/main" id="{108F7009-B85F-DFAC-4D49-9CA47271195E}"/>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10" descr="Logo, Icon, and Brand Guidelines | Docker">
            <a:extLst>
              <a:ext uri="{FF2B5EF4-FFF2-40B4-BE49-F238E27FC236}">
                <a16:creationId xmlns:a16="http://schemas.microsoft.com/office/drawing/2014/main" id="{BD420EB2-9F44-33D6-A4A4-972438F803E3}"/>
              </a:ext>
            </a:extLst>
          </p:cNvPr>
          <p:cNvSpPr>
            <a:spLocks noChangeAspect="1" noChangeArrowheads="1"/>
          </p:cNvSpPr>
          <p:nvPr/>
        </p:nvSpPr>
        <p:spPr bwMode="auto">
          <a:xfrm>
            <a:off x="6089018" y="2724150"/>
            <a:ext cx="2983940" cy="29839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5" name="Picture 14">
            <a:extLst>
              <a:ext uri="{FF2B5EF4-FFF2-40B4-BE49-F238E27FC236}">
                <a16:creationId xmlns:a16="http://schemas.microsoft.com/office/drawing/2014/main" id="{B1897290-A537-0B69-D531-D413567016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548" y="3887285"/>
            <a:ext cx="2166662" cy="492990"/>
          </a:xfrm>
          <a:prstGeom prst="rect">
            <a:avLst/>
          </a:prstGeom>
        </p:spPr>
      </p:pic>
      <p:pic>
        <p:nvPicPr>
          <p:cNvPr id="17" name="Picture 16">
            <a:extLst>
              <a:ext uri="{FF2B5EF4-FFF2-40B4-BE49-F238E27FC236}">
                <a16:creationId xmlns:a16="http://schemas.microsoft.com/office/drawing/2014/main" id="{7AE2FF64-3B98-ABE7-8690-71A650F109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3985" y="3657715"/>
            <a:ext cx="1938238" cy="969119"/>
          </a:xfrm>
          <a:prstGeom prst="rect">
            <a:avLst/>
          </a:prstGeom>
        </p:spPr>
      </p:pic>
      <p:pic>
        <p:nvPicPr>
          <p:cNvPr id="1038" name="Picture 14" descr="Elasticsearch logo">
            <a:extLst>
              <a:ext uri="{FF2B5EF4-FFF2-40B4-BE49-F238E27FC236}">
                <a16:creationId xmlns:a16="http://schemas.microsoft.com/office/drawing/2014/main" id="{975A6E1E-413A-1CFC-FF75-FEC6306F19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280" y="3023042"/>
            <a:ext cx="1186940" cy="667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FF3D6E5C-B1E2-35CD-5CB5-AAE774C075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0072" y="3174150"/>
            <a:ext cx="1080296" cy="3692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mazon S3 Integration | Stensul">
            <a:extLst>
              <a:ext uri="{FF2B5EF4-FFF2-40B4-BE49-F238E27FC236}">
                <a16:creationId xmlns:a16="http://schemas.microsoft.com/office/drawing/2014/main" id="{6506CC37-9CD2-FD35-40E6-D21280FDE1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7078" y="3075619"/>
            <a:ext cx="1765355" cy="6087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text&#10;&#10;Description automatically generated">
            <a:extLst>
              <a:ext uri="{FF2B5EF4-FFF2-40B4-BE49-F238E27FC236}">
                <a16:creationId xmlns:a16="http://schemas.microsoft.com/office/drawing/2014/main" id="{23ED645C-1BAD-ABF0-CBD7-00B6DD2E931B}"/>
              </a:ext>
            </a:extLst>
          </p:cNvPr>
          <p:cNvPicPr>
            <a:picLocks noChangeAspect="1"/>
          </p:cNvPicPr>
          <p:nvPr/>
        </p:nvPicPr>
        <p:blipFill rotWithShape="1">
          <a:blip r:embed="rId10">
            <a:extLst>
              <a:ext uri="{28A0092B-C50C-407E-A947-70E740481C1C}">
                <a14:useLocalDpi xmlns:a14="http://schemas.microsoft.com/office/drawing/2010/main" val="0"/>
              </a:ext>
            </a:extLst>
          </a:blip>
          <a:srcRect l="313" t="1" b="2898"/>
          <a:stretch/>
        </p:blipFill>
        <p:spPr>
          <a:xfrm>
            <a:off x="1317078" y="1138826"/>
            <a:ext cx="6724263" cy="859792"/>
          </a:xfrm>
          <a:prstGeom prst="rect">
            <a:avLst/>
          </a:prstGeom>
        </p:spPr>
      </p:pic>
    </p:spTree>
    <p:extLst>
      <p:ext uri="{BB962C8B-B14F-4D97-AF65-F5344CB8AC3E}">
        <p14:creationId xmlns:p14="http://schemas.microsoft.com/office/powerpoint/2010/main" val="379773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Warning outline">
            <a:extLst>
              <a:ext uri="{FF2B5EF4-FFF2-40B4-BE49-F238E27FC236}">
                <a16:creationId xmlns:a16="http://schemas.microsoft.com/office/drawing/2014/main" id="{4DF0F030-D1C2-4EE1-9403-9106D8FC34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099" y="1428750"/>
            <a:ext cx="1613801" cy="1613801"/>
          </a:xfrm>
          <a:prstGeom prst="rect">
            <a:avLst/>
          </a:prstGeom>
          <a:effectLst>
            <a:glow rad="152400">
              <a:schemeClr val="accent2">
                <a:satMod val="175000"/>
                <a:alpha val="40000"/>
              </a:schemeClr>
            </a:glow>
          </a:effectLst>
        </p:spPr>
      </p:pic>
      <p:sp>
        <p:nvSpPr>
          <p:cNvPr id="5" name="Title 1">
            <a:extLst>
              <a:ext uri="{FF2B5EF4-FFF2-40B4-BE49-F238E27FC236}">
                <a16:creationId xmlns:a16="http://schemas.microsoft.com/office/drawing/2014/main" id="{7E0024D8-0BE2-4CFC-BF8B-3CB9D2A88E25}"/>
              </a:ext>
            </a:extLst>
          </p:cNvPr>
          <p:cNvSpPr txBox="1">
            <a:spLocks/>
          </p:cNvSpPr>
          <p:nvPr/>
        </p:nvSpPr>
        <p:spPr>
          <a:xfrm>
            <a:off x="3243260" y="3042551"/>
            <a:ext cx="2657477" cy="519799"/>
          </a:xfrm>
          <a:prstGeom prst="rect">
            <a:avLst/>
          </a:prstGeom>
        </p:spPr>
        <p:txBody>
          <a:bodyPr vert="horz" lIns="91440" tIns="0" rIns="91440" bIns="0" rtlCol="0" anchor="t" anchorCtr="0">
            <a:noAutofit/>
          </a:bodyPr>
          <a:lstStyle>
            <a:lvl1pPr algn="l" defTabSz="914400" rtl="0" eaLnBrk="1" latinLnBrk="0" hangingPunct="1">
              <a:spcBef>
                <a:spcPct val="0"/>
              </a:spcBef>
              <a:buNone/>
              <a:defRPr sz="2800" b="1" kern="1200">
                <a:solidFill>
                  <a:srgbClr val="DFE1DF"/>
                </a:solidFill>
                <a:latin typeface="Rajdhani" panose="02000000000000000000" pitchFamily="2" charset="0"/>
                <a:ea typeface="+mj-ea"/>
                <a:cs typeface="Rajdhani" panose="02000000000000000000" pitchFamily="2" charset="0"/>
              </a:defRPr>
            </a:lvl1pPr>
          </a:lstStyle>
          <a:p>
            <a:pPr algn="ctr"/>
            <a:r>
              <a:rPr lang="en-CA" sz="3600" b="0"/>
              <a:t>Demo</a:t>
            </a:r>
          </a:p>
        </p:txBody>
      </p:sp>
    </p:spTree>
    <p:extLst>
      <p:ext uri="{BB962C8B-B14F-4D97-AF65-F5344CB8AC3E}">
        <p14:creationId xmlns:p14="http://schemas.microsoft.com/office/powerpoint/2010/main" val="36267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124C0D-4CF9-D80B-928F-1FAA1EF2943C}"/>
              </a:ext>
            </a:extLst>
          </p:cNvPr>
          <p:cNvSpPr>
            <a:spLocks noGrp="1"/>
          </p:cNvSpPr>
          <p:nvPr>
            <p:ph idx="1"/>
          </p:nvPr>
        </p:nvSpPr>
        <p:spPr>
          <a:xfrm>
            <a:off x="137162" y="773632"/>
            <a:ext cx="8869680" cy="3886200"/>
          </a:xfrm>
        </p:spPr>
        <p:txBody>
          <a:bodyPr>
            <a:normAutofit lnSpcReduction="10000"/>
          </a:bodyPr>
          <a:lstStyle/>
          <a:p>
            <a:r>
              <a:rPr lang="en-CA"/>
              <a:t>A lot of inspiration taken from CERT.PL’s </a:t>
            </a:r>
            <a:r>
              <a:rPr lang="en-CA" err="1">
                <a:hlinkClick r:id="rId3"/>
              </a:rPr>
              <a:t>mquery</a:t>
            </a:r>
            <a:r>
              <a:rPr lang="en-CA"/>
              <a:t> &amp; </a:t>
            </a:r>
            <a:r>
              <a:rPr lang="en-CA" err="1">
                <a:hlinkClick r:id="rId4"/>
              </a:rPr>
              <a:t>UrsaDB</a:t>
            </a:r>
            <a:endParaRPr lang="en-CA"/>
          </a:p>
          <a:p>
            <a:r>
              <a:rPr lang="en-CA"/>
              <a:t>Key differences</a:t>
            </a:r>
          </a:p>
          <a:p>
            <a:pPr lvl="1"/>
            <a:r>
              <a:rPr lang="en-CA"/>
              <a:t>Kubernetes/Cloud-native</a:t>
            </a:r>
          </a:p>
          <a:p>
            <a:pPr lvl="1"/>
            <a:r>
              <a:rPr lang="en-CA"/>
              <a:t>Rust-based rather than Python</a:t>
            </a:r>
          </a:p>
          <a:p>
            <a:pPr lvl="1"/>
            <a:r>
              <a:rPr lang="en-CA"/>
              <a:t>Operates on rolling datasets</a:t>
            </a:r>
          </a:p>
          <a:p>
            <a:pPr lvl="1"/>
            <a:r>
              <a:rPr lang="en-CA"/>
              <a:t>Built with access control in mind</a:t>
            </a:r>
          </a:p>
          <a:p>
            <a:r>
              <a:rPr lang="en-CA"/>
              <a:t>Integration with </a:t>
            </a:r>
            <a:r>
              <a:rPr lang="en-CA" err="1"/>
              <a:t>Assemblyline</a:t>
            </a:r>
            <a:r>
              <a:rPr lang="en-CA"/>
              <a:t> supported</a:t>
            </a:r>
          </a:p>
          <a:p>
            <a:pPr lvl="1"/>
            <a:r>
              <a:rPr lang="en-CA"/>
              <a:t>Searches can be performed on-premise without sharing to third-party platforms</a:t>
            </a:r>
          </a:p>
          <a:p>
            <a:pPr lvl="1"/>
            <a:r>
              <a:rPr lang="en-CA"/>
              <a:t>Statistics are generated to track your rule’s progress over time</a:t>
            </a:r>
          </a:p>
          <a:p>
            <a:pPr marL="457206" lvl="1" indent="0">
              <a:buNone/>
            </a:pPr>
            <a:endParaRPr lang="en-CA"/>
          </a:p>
          <a:p>
            <a:pPr marL="457206" lvl="1" indent="0">
              <a:buNone/>
            </a:pPr>
            <a:r>
              <a:rPr lang="en-CA" sz="1100" err="1">
                <a:hlinkClick r:id="rId5"/>
              </a:rPr>
              <a:t>CybercentreCanada</a:t>
            </a:r>
            <a:r>
              <a:rPr lang="en-CA" sz="1100">
                <a:hlinkClick r:id="rId5"/>
              </a:rPr>
              <a:t>/haunted-house (github.com)</a:t>
            </a:r>
            <a:endParaRPr lang="en-CA" sz="1100"/>
          </a:p>
          <a:p>
            <a:endParaRPr lang="en-CA"/>
          </a:p>
        </p:txBody>
      </p:sp>
      <p:sp>
        <p:nvSpPr>
          <p:cNvPr id="3" name="Title 2">
            <a:extLst>
              <a:ext uri="{FF2B5EF4-FFF2-40B4-BE49-F238E27FC236}">
                <a16:creationId xmlns:a16="http://schemas.microsoft.com/office/drawing/2014/main" id="{7CC4B799-BC2A-8F6B-B98D-937F6FC08F93}"/>
              </a:ext>
            </a:extLst>
          </p:cNvPr>
          <p:cNvSpPr>
            <a:spLocks noGrp="1"/>
          </p:cNvSpPr>
          <p:nvPr>
            <p:ph type="title"/>
          </p:nvPr>
        </p:nvSpPr>
        <p:spPr/>
        <p:txBody>
          <a:bodyPr/>
          <a:lstStyle/>
          <a:p>
            <a:r>
              <a:rPr lang="en-CA" err="1"/>
              <a:t>Retrohunting</a:t>
            </a:r>
            <a:r>
              <a:rPr lang="en-CA"/>
              <a:t> with </a:t>
            </a:r>
            <a:r>
              <a:rPr lang="en-CA" err="1"/>
              <a:t>HauntedHouse</a:t>
            </a:r>
            <a:endParaRPr lang="en-CA"/>
          </a:p>
        </p:txBody>
      </p:sp>
    </p:spTree>
    <p:extLst>
      <p:ext uri="{BB962C8B-B14F-4D97-AF65-F5344CB8AC3E}">
        <p14:creationId xmlns:p14="http://schemas.microsoft.com/office/powerpoint/2010/main" val="308640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9E5C3-8EB2-3C54-DFD0-91C75E0BBB19}"/>
              </a:ext>
            </a:extLst>
          </p:cNvPr>
          <p:cNvSpPr>
            <a:spLocks noGrp="1"/>
          </p:cNvSpPr>
          <p:nvPr>
            <p:ph type="title"/>
          </p:nvPr>
        </p:nvSpPr>
        <p:spPr/>
        <p:txBody>
          <a:bodyPr/>
          <a:lstStyle/>
          <a:p>
            <a:r>
              <a:rPr lang="en-CA" err="1"/>
              <a:t>Retrohunt</a:t>
            </a:r>
            <a:r>
              <a:rPr lang="en-CA"/>
              <a:t> Interface</a:t>
            </a:r>
          </a:p>
        </p:txBody>
      </p:sp>
      <p:pic>
        <p:nvPicPr>
          <p:cNvPr id="2050" name="Picture 2">
            <a:extLst>
              <a:ext uri="{FF2B5EF4-FFF2-40B4-BE49-F238E27FC236}">
                <a16:creationId xmlns:a16="http://schemas.microsoft.com/office/drawing/2014/main" id="{5B6D4CC6-A0D8-7729-B5CE-1235A9B623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328" y="1415075"/>
            <a:ext cx="7279343" cy="25945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6BCBAE1-23DC-0D09-035C-05ECB7E407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328" y="732957"/>
            <a:ext cx="7279343" cy="367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A50093-8FBD-9333-76AE-675C753AFD58}"/>
              </a:ext>
            </a:extLst>
          </p:cNvPr>
          <p:cNvSpPr>
            <a:spLocks noGrp="1"/>
          </p:cNvSpPr>
          <p:nvPr>
            <p:ph idx="1"/>
          </p:nvPr>
        </p:nvSpPr>
        <p:spPr>
          <a:xfrm>
            <a:off x="137160" y="768096"/>
            <a:ext cx="8869680" cy="1674237"/>
          </a:xfrm>
        </p:spPr>
        <p:txBody>
          <a:bodyPr vert="horz" lIns="91440" tIns="45720" rIns="91440" bIns="45720" rtlCol="0" anchor="t">
            <a:normAutofit fontScale="92500" lnSpcReduction="20000"/>
          </a:bodyPr>
          <a:lstStyle/>
          <a:p>
            <a:pPr marL="419100" indent="-342900">
              <a:spcBef>
                <a:spcPts val="0"/>
              </a:spcBef>
              <a:buSzPts val="2400"/>
            </a:pPr>
            <a:r>
              <a:rPr lang="en-US">
                <a:latin typeface="Roboto Condensed"/>
                <a:ea typeface="Roboto Condensed"/>
                <a:cs typeface="Roboto Condensed"/>
              </a:rPr>
              <a:t>Auto-scalable Kubernetes cluster hosted in the cloud! ☁️</a:t>
            </a:r>
            <a:endParaRPr lang="en-US"/>
          </a:p>
          <a:p>
            <a:pPr marL="419100" indent="-342900">
              <a:spcBef>
                <a:spcPts val="0"/>
              </a:spcBef>
              <a:buSzPts val="2400"/>
            </a:pPr>
            <a:r>
              <a:rPr lang="en-US">
                <a:latin typeface="Roboto Condensed"/>
                <a:ea typeface="Roboto Condensed"/>
                <a:cs typeface="Roboto Condensed"/>
              </a:rPr>
              <a:t>14M+ files received to scan per day</a:t>
            </a:r>
          </a:p>
          <a:p>
            <a:pPr marL="819150" lvl="1" indent="-285750">
              <a:spcBef>
                <a:spcPts val="0"/>
              </a:spcBef>
              <a:buSzPts val="2400"/>
            </a:pPr>
            <a:r>
              <a:rPr lang="en-US">
                <a:latin typeface="Roboto Condensed"/>
                <a:ea typeface="Roboto Condensed"/>
                <a:cs typeface="Roboto Condensed"/>
              </a:rPr>
              <a:t>Up to 7M+ unique </a:t>
            </a:r>
            <a:endParaRPr lang="en-US">
              <a:cs typeface="Roboto Condensed"/>
            </a:endParaRPr>
          </a:p>
          <a:p>
            <a:pPr marL="419100" indent="-342900">
              <a:spcBef>
                <a:spcPts val="0"/>
              </a:spcBef>
              <a:buSzPts val="2400"/>
            </a:pPr>
            <a:r>
              <a:rPr lang="en-US">
                <a:latin typeface="Roboto Condensed"/>
                <a:ea typeface="Roboto Condensed"/>
                <a:cs typeface="Roboto Condensed"/>
              </a:rPr>
              <a:t>Lots of downtime during the night</a:t>
            </a:r>
          </a:p>
          <a:p>
            <a:pPr marL="419100" indent="-342900">
              <a:spcBef>
                <a:spcPts val="0"/>
              </a:spcBef>
              <a:buSzPts val="2400"/>
            </a:pPr>
            <a:r>
              <a:rPr lang="en-US">
                <a:latin typeface="Roboto Condensed"/>
                <a:ea typeface="Roboto Condensed"/>
                <a:cs typeface="Roboto Condensed"/>
              </a:rPr>
              <a:t>Rarely uses the full node capacity</a:t>
            </a:r>
          </a:p>
          <a:p>
            <a:pPr marL="419100" indent="-342900">
              <a:spcBef>
                <a:spcPts val="0"/>
              </a:spcBef>
              <a:buSzPts val="2400"/>
            </a:pPr>
            <a:r>
              <a:rPr lang="en-US"/>
              <a:t>Mixed file types, mix of static and dynamic analysis.</a:t>
            </a:r>
            <a:endParaRPr lang="en-US">
              <a:cs typeface="Roboto Condensed" panose="02000000000000000000" pitchFamily="2" charset="0"/>
            </a:endParaRPr>
          </a:p>
          <a:p>
            <a:pPr marL="342900" indent="-342900"/>
            <a:endParaRPr lang="en-CA">
              <a:cs typeface="Roboto Condensed" panose="02000000000000000000" pitchFamily="2" charset="0"/>
            </a:endParaRPr>
          </a:p>
        </p:txBody>
      </p:sp>
      <p:sp>
        <p:nvSpPr>
          <p:cNvPr id="3" name="Title 2">
            <a:extLst>
              <a:ext uri="{FF2B5EF4-FFF2-40B4-BE49-F238E27FC236}">
                <a16:creationId xmlns:a16="http://schemas.microsoft.com/office/drawing/2014/main" id="{3D7B1B5E-7D29-AC2C-DE35-362433E5E854}"/>
              </a:ext>
            </a:extLst>
          </p:cNvPr>
          <p:cNvSpPr>
            <a:spLocks noGrp="1"/>
          </p:cNvSpPr>
          <p:nvPr>
            <p:ph type="title"/>
          </p:nvPr>
        </p:nvSpPr>
        <p:spPr/>
        <p:txBody>
          <a:bodyPr/>
          <a:lstStyle/>
          <a:p>
            <a:r>
              <a:rPr lang="en-CA"/>
              <a:t>Our current biggest deployment</a:t>
            </a:r>
          </a:p>
        </p:txBody>
      </p:sp>
      <p:pic>
        <p:nvPicPr>
          <p:cNvPr id="9" name="Picture 8">
            <a:extLst>
              <a:ext uri="{FF2B5EF4-FFF2-40B4-BE49-F238E27FC236}">
                <a16:creationId xmlns:a16="http://schemas.microsoft.com/office/drawing/2014/main" id="{F0991AAF-F82C-7F90-9B5A-9C15066E166A}"/>
              </a:ext>
            </a:extLst>
          </p:cNvPr>
          <p:cNvPicPr>
            <a:picLocks noChangeAspect="1"/>
          </p:cNvPicPr>
          <p:nvPr/>
        </p:nvPicPr>
        <p:blipFill>
          <a:blip r:embed="rId3"/>
          <a:stretch>
            <a:fillRect/>
          </a:stretch>
        </p:blipFill>
        <p:spPr>
          <a:xfrm>
            <a:off x="4643817" y="2442333"/>
            <a:ext cx="4471608" cy="1674237"/>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9BF2B6AE-F344-2257-8629-01BA83EBF3F3}"/>
              </a:ext>
            </a:extLst>
          </p:cNvPr>
          <p:cNvPicPr>
            <a:picLocks noChangeAspect="1"/>
          </p:cNvPicPr>
          <p:nvPr/>
        </p:nvPicPr>
        <p:blipFill>
          <a:blip r:embed="rId4"/>
          <a:stretch>
            <a:fillRect/>
          </a:stretch>
        </p:blipFill>
        <p:spPr>
          <a:xfrm>
            <a:off x="98404" y="2632616"/>
            <a:ext cx="4378978" cy="1297556"/>
          </a:xfrm>
          <a:prstGeom prst="rect">
            <a:avLst/>
          </a:prstGeom>
        </p:spPr>
      </p:pic>
    </p:spTree>
    <p:extLst>
      <p:ext uri="{BB962C8B-B14F-4D97-AF65-F5344CB8AC3E}">
        <p14:creationId xmlns:p14="http://schemas.microsoft.com/office/powerpoint/2010/main" val="429272061"/>
      </p:ext>
    </p:extLst>
  </p:cSld>
  <p:clrMapOvr>
    <a:masterClrMapping/>
  </p:clrMapOvr>
</p:sld>
</file>

<file path=ppt/theme/theme1.xml><?xml version="1.0" encoding="utf-8"?>
<a:theme xmlns:a="http://schemas.openxmlformats.org/drawingml/2006/main" name="Unclass">
  <a:themeElements>
    <a:clrScheme name="Custom 1">
      <a:dk1>
        <a:srgbClr val="000000"/>
      </a:dk1>
      <a:lt1>
        <a:srgbClr val="FFFFFF"/>
      </a:lt1>
      <a:dk2>
        <a:srgbClr val="1F2A44"/>
      </a:dk2>
      <a:lt2>
        <a:srgbClr val="DFE1DF"/>
      </a:lt2>
      <a:accent1>
        <a:srgbClr val="4891BC"/>
      </a:accent1>
      <a:accent2>
        <a:srgbClr val="DE4B20"/>
      </a:accent2>
      <a:accent3>
        <a:srgbClr val="2D2929"/>
      </a:accent3>
      <a:accent4>
        <a:srgbClr val="1F2A44"/>
      </a:accent4>
      <a:accent5>
        <a:srgbClr val="DFE1DF"/>
      </a:accent5>
      <a:accent6>
        <a:srgbClr val="FFFFFF"/>
      </a:accent6>
      <a:hlink>
        <a:srgbClr val="DE4B20"/>
      </a:hlink>
      <a:folHlink>
        <a:srgbClr val="DE4B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29F0B74-F19B-4825-87FA-F22EB9F8F6C1}" vid="{FD78234F-7E0C-4715-973A-08E9A97A89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2664</Words>
  <Application>Microsoft Office PowerPoint</Application>
  <PresentationFormat>On-screen Show (16:9)</PresentationFormat>
  <Paragraphs>328</Paragraphs>
  <Slides>27</Slides>
  <Notes>23</Notes>
  <HiddenSlides>18</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Lato</vt:lpstr>
      <vt:lpstr>Helvetica</vt:lpstr>
      <vt:lpstr>Share Tech Mono</vt:lpstr>
      <vt:lpstr>Aptos</vt:lpstr>
      <vt:lpstr>Roboto Condensed</vt:lpstr>
      <vt:lpstr>-apple-system</vt:lpstr>
      <vt:lpstr>Roboto</vt:lpstr>
      <vt:lpstr>Symbol</vt:lpstr>
      <vt:lpstr>Wingdings</vt:lpstr>
      <vt:lpstr>Rajdhani</vt:lpstr>
      <vt:lpstr>Arial</vt:lpstr>
      <vt:lpstr>Noto Sans</vt:lpstr>
      <vt:lpstr>Calibri</vt:lpstr>
      <vt:lpstr>Unclass</vt:lpstr>
      <vt:lpstr>PowerPoint Presentation</vt:lpstr>
      <vt:lpstr>PowerPoint Presentation</vt:lpstr>
      <vt:lpstr>What is AssemblyLine?</vt:lpstr>
      <vt:lpstr>File analysis operations</vt:lpstr>
      <vt:lpstr>Assemblyline’s stack</vt:lpstr>
      <vt:lpstr>PowerPoint Presentation</vt:lpstr>
      <vt:lpstr>Retrohunting with HauntedHouse</vt:lpstr>
      <vt:lpstr>Retrohunt Interface</vt:lpstr>
      <vt:lpstr>Our current biggest deployment</vt:lpstr>
      <vt:lpstr>Internet is down?  No problem just use the slides! </vt:lpstr>
      <vt:lpstr>Let’s introduce some key concepts </vt:lpstr>
      <vt:lpstr>PowerPoint Presentation</vt:lpstr>
      <vt:lpstr>Heuristics</vt:lpstr>
      <vt:lpstr>PowerPoint Presentation</vt:lpstr>
      <vt:lpstr>Tags</vt:lpstr>
      <vt:lpstr>How was the analysis performed? </vt:lpstr>
      <vt:lpstr>File Analysis (recursively)</vt:lpstr>
      <vt:lpstr>File details</vt:lpstr>
      <vt:lpstr>File details</vt:lpstr>
      <vt:lpstr>File details</vt:lpstr>
      <vt:lpstr>File details</vt:lpstr>
      <vt:lpstr>File details</vt:lpstr>
      <vt:lpstr>PowerPoint Presentation</vt:lpstr>
      <vt:lpstr>Powerful REST API</vt:lpstr>
      <vt:lpstr>PowerPoint Presentation</vt:lpstr>
      <vt:lpstr>Malware Archive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2022-10-03T17:49:14Z</dcterms:created>
  <dcterms:modified xsi:type="dcterms:W3CDTF">2024-09-30T13:55:54Z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479b79-36a9-4723-8bf6-a8305c972c78_Enabled">
    <vt:lpwstr>true</vt:lpwstr>
  </property>
  <property fmtid="{D5CDD505-2E9C-101B-9397-08002B2CF9AE}" pid="3" name="MSIP_Label_b1479b79-36a9-4723-8bf6-a8305c972c78_SetDate">
    <vt:lpwstr>2023-07-24T15:05:34Z</vt:lpwstr>
  </property>
  <property fmtid="{D5CDD505-2E9C-101B-9397-08002B2CF9AE}" pid="4" name="MSIP_Label_b1479b79-36a9-4723-8bf6-a8305c972c78_Method">
    <vt:lpwstr>Privileged</vt:lpwstr>
  </property>
  <property fmtid="{D5CDD505-2E9C-101B-9397-08002B2CF9AE}" pid="5" name="MSIP_Label_b1479b79-36a9-4723-8bf6-a8305c972c78_Name">
    <vt:lpwstr>UNCLASSIFIED OFFICIAL USE ONLY</vt:lpwstr>
  </property>
  <property fmtid="{D5CDD505-2E9C-101B-9397-08002B2CF9AE}" pid="6" name="MSIP_Label_b1479b79-36a9-4723-8bf6-a8305c972c78_SiteId">
    <vt:lpwstr>da9cbe40-ec1e-4997-afb3-17d87574571a</vt:lpwstr>
  </property>
  <property fmtid="{D5CDD505-2E9C-101B-9397-08002B2CF9AE}" pid="7" name="MSIP_Label_b1479b79-36a9-4723-8bf6-a8305c972c78_ActionId">
    <vt:lpwstr>8f23633c-b0e7-4e6b-9cd5-c718c28e52b5</vt:lpwstr>
  </property>
  <property fmtid="{D5CDD505-2E9C-101B-9397-08002B2CF9AE}" pid="8" name="MSIP_Label_b1479b79-36a9-4723-8bf6-a8305c972c78_ContentBits">
    <vt:lpwstr>1</vt:lpwstr>
  </property>
</Properties>
</file>