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1"/>
  </p:notesMasterIdLst>
  <p:handoutMasterIdLst>
    <p:handoutMasterId r:id="rId42"/>
  </p:handoutMasterIdLst>
  <p:sldIdLst>
    <p:sldId id="309" r:id="rId2"/>
    <p:sldId id="527" r:id="rId3"/>
    <p:sldId id="524" r:id="rId4"/>
    <p:sldId id="349" r:id="rId5"/>
    <p:sldId id="514" r:id="rId6"/>
    <p:sldId id="405" r:id="rId7"/>
    <p:sldId id="512" r:id="rId8"/>
    <p:sldId id="513" r:id="rId9"/>
    <p:sldId id="413" r:id="rId10"/>
    <p:sldId id="419" r:id="rId11"/>
    <p:sldId id="525" r:id="rId12"/>
    <p:sldId id="407" r:id="rId13"/>
    <p:sldId id="408" r:id="rId14"/>
    <p:sldId id="410" r:id="rId15"/>
    <p:sldId id="411" r:id="rId16"/>
    <p:sldId id="539" r:id="rId17"/>
    <p:sldId id="415" r:id="rId18"/>
    <p:sldId id="416" r:id="rId19"/>
    <p:sldId id="418" r:id="rId20"/>
    <p:sldId id="528" r:id="rId21"/>
    <p:sldId id="531" r:id="rId22"/>
    <p:sldId id="532" r:id="rId23"/>
    <p:sldId id="529" r:id="rId24"/>
    <p:sldId id="530" r:id="rId25"/>
    <p:sldId id="537" r:id="rId26"/>
    <p:sldId id="542" r:id="rId27"/>
    <p:sldId id="540" r:id="rId28"/>
    <p:sldId id="538" r:id="rId29"/>
    <p:sldId id="543" r:id="rId30"/>
    <p:sldId id="533" r:id="rId31"/>
    <p:sldId id="534" r:id="rId32"/>
    <p:sldId id="535" r:id="rId33"/>
    <p:sldId id="536" r:id="rId34"/>
    <p:sldId id="541" r:id="rId35"/>
    <p:sldId id="523" r:id="rId36"/>
    <p:sldId id="515" r:id="rId37"/>
    <p:sldId id="404" r:id="rId38"/>
    <p:sldId id="396" r:id="rId39"/>
    <p:sldId id="342" r:id="rId40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B15F00-81C2-2549-A734-D8AC941DFF04}">
          <p14:sldIdLst>
            <p14:sldId id="309"/>
            <p14:sldId id="527"/>
            <p14:sldId id="524"/>
            <p14:sldId id="349"/>
            <p14:sldId id="514"/>
            <p14:sldId id="405"/>
            <p14:sldId id="512"/>
            <p14:sldId id="513"/>
            <p14:sldId id="413"/>
            <p14:sldId id="419"/>
            <p14:sldId id="525"/>
            <p14:sldId id="407"/>
            <p14:sldId id="408"/>
            <p14:sldId id="410"/>
            <p14:sldId id="411"/>
            <p14:sldId id="539"/>
            <p14:sldId id="415"/>
            <p14:sldId id="416"/>
            <p14:sldId id="418"/>
            <p14:sldId id="528"/>
            <p14:sldId id="531"/>
            <p14:sldId id="532"/>
            <p14:sldId id="529"/>
            <p14:sldId id="530"/>
            <p14:sldId id="537"/>
            <p14:sldId id="542"/>
            <p14:sldId id="540"/>
            <p14:sldId id="538"/>
            <p14:sldId id="543"/>
            <p14:sldId id="533"/>
            <p14:sldId id="534"/>
            <p14:sldId id="535"/>
            <p14:sldId id="536"/>
            <p14:sldId id="541"/>
            <p14:sldId id="523"/>
            <p14:sldId id="515"/>
            <p14:sldId id="404"/>
            <p14:sldId id="396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04">
          <p15:clr>
            <a:srgbClr val="A4A3A4"/>
          </p15:clr>
        </p15:guide>
        <p15:guide id="2" orient="horz" pos="2748">
          <p15:clr>
            <a:srgbClr val="A4A3A4"/>
          </p15:clr>
        </p15:guide>
        <p15:guide id="3" pos="293">
          <p15:clr>
            <a:srgbClr val="A4A3A4"/>
          </p15:clr>
        </p15:guide>
        <p15:guide id="4" pos="777">
          <p15:clr>
            <a:srgbClr val="A4A3A4"/>
          </p15:clr>
        </p15:guide>
        <p15:guide id="5" pos="57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FF3"/>
    <a:srgbClr val="EDEC4D"/>
    <a:srgbClr val="D2EFFE"/>
    <a:srgbClr val="FFFF99"/>
    <a:srgbClr val="00CC99"/>
    <a:srgbClr val="80C2BF"/>
    <a:srgbClr val="5C9C21"/>
    <a:srgbClr val="EA3916"/>
    <a:srgbClr val="FF5050"/>
    <a:srgbClr val="0F1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47" autoAdjust="0"/>
    <p:restoredTop sz="89022" autoAdjust="0"/>
  </p:normalViewPr>
  <p:slideViewPr>
    <p:cSldViewPr snapToGrid="0">
      <p:cViewPr varScale="1">
        <p:scale>
          <a:sx n="69" d="100"/>
          <a:sy n="69" d="100"/>
        </p:scale>
        <p:origin x="208" y="648"/>
      </p:cViewPr>
      <p:guideLst>
        <p:guide orient="horz" pos="904"/>
        <p:guide orient="horz" pos="2748"/>
        <p:guide pos="293"/>
        <p:guide pos="777"/>
        <p:guide pos="5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27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921F6C-4810-AF46-8A26-BFCDBFCD48DC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1786D104-1B5A-354A-A93A-041F2DB507A7}">
      <dgm:prSet phldrT="[Text]" custT="1"/>
      <dgm:spPr/>
      <dgm:t>
        <a:bodyPr/>
        <a:lstStyle/>
        <a:p>
          <a:r>
            <a:rPr lang="en-US" sz="2200" b="1" i="1" dirty="0">
              <a:solidFill>
                <a:schemeClr val="accent3"/>
              </a:solidFill>
            </a:rPr>
            <a:t>0-day APT</a:t>
          </a:r>
        </a:p>
      </dgm:t>
    </dgm:pt>
    <dgm:pt modelId="{3BC9594A-4F4D-7B4E-A1A6-D3E6F0B7E968}" type="parTrans" cxnId="{26CA0F0A-0A34-8049-B553-FA226995EDCA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E1D45F40-99FC-1447-B3BF-C3C59EB3BB92}" type="sibTrans" cxnId="{26CA0F0A-0A34-8049-B553-FA226995EDCA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9B268367-CFE3-5343-84D1-20D2507BA0C1}">
      <dgm:prSet phldrT="[Text]" custT="1"/>
      <dgm:spPr/>
      <dgm:t>
        <a:bodyPr/>
        <a:lstStyle/>
        <a:p>
          <a:r>
            <a:rPr lang="en-US" sz="2200" b="1" i="1" dirty="0">
              <a:solidFill>
                <a:schemeClr val="accent3"/>
              </a:solidFill>
            </a:rPr>
            <a:t>Early APT</a:t>
          </a:r>
        </a:p>
      </dgm:t>
    </dgm:pt>
    <dgm:pt modelId="{0772DF9E-B5C2-1C47-BFDA-271C33CF9B84}" type="parTrans" cxnId="{A709E0FD-9331-0640-807F-4048DA72A458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7B8C9BAE-033B-FD47-836F-5AB74478EAA6}" type="sibTrans" cxnId="{A709E0FD-9331-0640-807F-4048DA72A458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66DEF085-0416-8241-929C-37EF1184AAD0}">
      <dgm:prSet phldrT="[Text]" custT="1"/>
      <dgm:spPr/>
      <dgm:t>
        <a:bodyPr/>
        <a:lstStyle/>
        <a:p>
          <a:r>
            <a:rPr lang="en-US" sz="2200" b="1" i="1" dirty="0">
              <a:solidFill>
                <a:schemeClr val="accent3"/>
              </a:solidFill>
            </a:rPr>
            <a:t>Metasploit release</a:t>
          </a:r>
        </a:p>
      </dgm:t>
    </dgm:pt>
    <dgm:pt modelId="{7DA97CB1-4165-4C42-BF53-AB3ADD05879D}" type="parTrans" cxnId="{EAB01B9D-7E65-D643-B25C-A685FA7C890A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047A317D-708C-194E-AFB4-573242EF44FB}" type="sibTrans" cxnId="{EAB01B9D-7E65-D643-B25C-A685FA7C890A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BF415FB7-E291-E645-9F4E-B3DFB3B0018E}">
      <dgm:prSet phldrT="[Text]" custT="1"/>
      <dgm:spPr/>
      <dgm:t>
        <a:bodyPr/>
        <a:lstStyle/>
        <a:p>
          <a:r>
            <a:rPr lang="en-US" sz="2200" b="1" i="1" dirty="0">
              <a:solidFill>
                <a:schemeClr val="accent3"/>
              </a:solidFill>
            </a:rPr>
            <a:t>Commercial builders</a:t>
          </a:r>
        </a:p>
      </dgm:t>
    </dgm:pt>
    <dgm:pt modelId="{8C070E15-3A09-0445-A5AE-EADE7F1E6B32}" type="parTrans" cxnId="{DC4CC41B-8936-6246-B648-E78A5EF788A8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B413282C-50E5-9B43-97CA-1723FE163FAA}" type="sibTrans" cxnId="{DC4CC41B-8936-6246-B648-E78A5EF788A8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8C646FC1-6BB5-ED46-BFFB-D0C2AB72D69A}">
      <dgm:prSet phldrT="[Text]" custT="1"/>
      <dgm:spPr/>
      <dgm:t>
        <a:bodyPr/>
        <a:lstStyle/>
        <a:p>
          <a:r>
            <a:rPr lang="en-US" sz="2200" b="1" i="1" dirty="0">
              <a:solidFill>
                <a:schemeClr val="accent3"/>
              </a:solidFill>
            </a:rPr>
            <a:t>Cybercrime</a:t>
          </a:r>
        </a:p>
      </dgm:t>
    </dgm:pt>
    <dgm:pt modelId="{97CE0929-BABF-7646-9E7C-EBFD25D999CD}" type="parTrans" cxnId="{3918BAE6-D912-0B4F-BBC2-B6689DD46DB8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611FF90E-9156-DB44-99F3-D45FEDF58B8E}" type="sibTrans" cxnId="{3918BAE6-D912-0B4F-BBC2-B6689DD46DB8}">
      <dgm:prSet/>
      <dgm:spPr/>
      <dgm:t>
        <a:bodyPr/>
        <a:lstStyle/>
        <a:p>
          <a:endParaRPr lang="en-US" sz="2200" b="1" i="1">
            <a:solidFill>
              <a:schemeClr val="accent3"/>
            </a:solidFill>
          </a:endParaRPr>
        </a:p>
      </dgm:t>
    </dgm:pt>
    <dgm:pt modelId="{8F6DA387-A88C-D04F-96D7-1F709B8459DD}" type="pres">
      <dgm:prSet presAssocID="{67921F6C-4810-AF46-8A26-BFCDBFCD48DC}" presName="arrowDiagram" presStyleCnt="0">
        <dgm:presLayoutVars>
          <dgm:chMax val="5"/>
          <dgm:dir/>
          <dgm:resizeHandles val="exact"/>
        </dgm:presLayoutVars>
      </dgm:prSet>
      <dgm:spPr/>
    </dgm:pt>
    <dgm:pt modelId="{67DCEBEE-CD74-6841-9441-95EFE35A450F}" type="pres">
      <dgm:prSet presAssocID="{67921F6C-4810-AF46-8A26-BFCDBFCD48DC}" presName="arrow" presStyleLbl="bgShp" presStyleIdx="0" presStyleCnt="1"/>
      <dgm:spPr/>
    </dgm:pt>
    <dgm:pt modelId="{F8A5EA0F-57FD-9B44-9A1B-BEC580879B50}" type="pres">
      <dgm:prSet presAssocID="{67921F6C-4810-AF46-8A26-BFCDBFCD48DC}" presName="arrowDiagram5" presStyleCnt="0"/>
      <dgm:spPr/>
    </dgm:pt>
    <dgm:pt modelId="{CA0A807A-AFD2-F74B-A4DD-C31BD2D4A1D8}" type="pres">
      <dgm:prSet presAssocID="{1786D104-1B5A-354A-A93A-041F2DB507A7}" presName="bullet5a" presStyleLbl="node1" presStyleIdx="0" presStyleCnt="5"/>
      <dgm:spPr/>
    </dgm:pt>
    <dgm:pt modelId="{0480782E-9D74-9046-9C72-FD1A378CB9A8}" type="pres">
      <dgm:prSet presAssocID="{1786D104-1B5A-354A-A93A-041F2DB507A7}" presName="textBox5a" presStyleLbl="revTx" presStyleIdx="0" presStyleCnt="5">
        <dgm:presLayoutVars>
          <dgm:bulletEnabled val="1"/>
        </dgm:presLayoutVars>
      </dgm:prSet>
      <dgm:spPr/>
    </dgm:pt>
    <dgm:pt modelId="{3BCE3330-2483-AF48-B2EF-C6DDE4D82C70}" type="pres">
      <dgm:prSet presAssocID="{9B268367-CFE3-5343-84D1-20D2507BA0C1}" presName="bullet5b" presStyleLbl="node1" presStyleIdx="1" presStyleCnt="5"/>
      <dgm:spPr/>
    </dgm:pt>
    <dgm:pt modelId="{C63F9B5D-7896-454E-88D1-81CCDD060A0B}" type="pres">
      <dgm:prSet presAssocID="{9B268367-CFE3-5343-84D1-20D2507BA0C1}" presName="textBox5b" presStyleLbl="revTx" presStyleIdx="1" presStyleCnt="5">
        <dgm:presLayoutVars>
          <dgm:bulletEnabled val="1"/>
        </dgm:presLayoutVars>
      </dgm:prSet>
      <dgm:spPr/>
    </dgm:pt>
    <dgm:pt modelId="{79FD4E86-C9F6-6C48-A0FE-7E0CFDF7DAD9}" type="pres">
      <dgm:prSet presAssocID="{66DEF085-0416-8241-929C-37EF1184AAD0}" presName="bullet5c" presStyleLbl="node1" presStyleIdx="2" presStyleCnt="5"/>
      <dgm:spPr/>
    </dgm:pt>
    <dgm:pt modelId="{A214963E-BF33-0946-BA86-7EE1228B8C39}" type="pres">
      <dgm:prSet presAssocID="{66DEF085-0416-8241-929C-37EF1184AAD0}" presName="textBox5c" presStyleLbl="revTx" presStyleIdx="2" presStyleCnt="5">
        <dgm:presLayoutVars>
          <dgm:bulletEnabled val="1"/>
        </dgm:presLayoutVars>
      </dgm:prSet>
      <dgm:spPr/>
    </dgm:pt>
    <dgm:pt modelId="{C0839408-8F6F-F641-A0B1-25D38C5C9D18}" type="pres">
      <dgm:prSet presAssocID="{BF415FB7-E291-E645-9F4E-B3DFB3B0018E}" presName="bullet5d" presStyleLbl="node1" presStyleIdx="3" presStyleCnt="5"/>
      <dgm:spPr/>
    </dgm:pt>
    <dgm:pt modelId="{30C3632A-90DB-E545-9B07-FA1A661399A8}" type="pres">
      <dgm:prSet presAssocID="{BF415FB7-E291-E645-9F4E-B3DFB3B0018E}" presName="textBox5d" presStyleLbl="revTx" presStyleIdx="3" presStyleCnt="5">
        <dgm:presLayoutVars>
          <dgm:bulletEnabled val="1"/>
        </dgm:presLayoutVars>
      </dgm:prSet>
      <dgm:spPr/>
    </dgm:pt>
    <dgm:pt modelId="{DDD2C4F5-956D-0E40-9AEC-F4CEDA4320F1}" type="pres">
      <dgm:prSet presAssocID="{8C646FC1-6BB5-ED46-BFFB-D0C2AB72D69A}" presName="bullet5e" presStyleLbl="node1" presStyleIdx="4" presStyleCnt="5"/>
      <dgm:spPr/>
    </dgm:pt>
    <dgm:pt modelId="{F88E51AB-95CD-B547-A9A5-8F7593491BA9}" type="pres">
      <dgm:prSet presAssocID="{8C646FC1-6BB5-ED46-BFFB-D0C2AB72D69A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26CA0F0A-0A34-8049-B553-FA226995EDCA}" srcId="{67921F6C-4810-AF46-8A26-BFCDBFCD48DC}" destId="{1786D104-1B5A-354A-A93A-041F2DB507A7}" srcOrd="0" destOrd="0" parTransId="{3BC9594A-4F4D-7B4E-A1A6-D3E6F0B7E968}" sibTransId="{E1D45F40-99FC-1447-B3BF-C3C59EB3BB92}"/>
    <dgm:cxn modelId="{DC4CC41B-8936-6246-B648-E78A5EF788A8}" srcId="{67921F6C-4810-AF46-8A26-BFCDBFCD48DC}" destId="{BF415FB7-E291-E645-9F4E-B3DFB3B0018E}" srcOrd="3" destOrd="0" parTransId="{8C070E15-3A09-0445-A5AE-EADE7F1E6B32}" sibTransId="{B413282C-50E5-9B43-97CA-1723FE163FAA}"/>
    <dgm:cxn modelId="{C6C49F1C-9E67-A345-82F8-3354901F8A1A}" type="presOf" srcId="{9B268367-CFE3-5343-84D1-20D2507BA0C1}" destId="{C63F9B5D-7896-454E-88D1-81CCDD060A0B}" srcOrd="0" destOrd="0" presId="urn:microsoft.com/office/officeart/2005/8/layout/arrow2"/>
    <dgm:cxn modelId="{4E8F2C2D-D80C-AD43-8D8B-33B8BA3A2BD8}" type="presOf" srcId="{BF415FB7-E291-E645-9F4E-B3DFB3B0018E}" destId="{30C3632A-90DB-E545-9B07-FA1A661399A8}" srcOrd="0" destOrd="0" presId="urn:microsoft.com/office/officeart/2005/8/layout/arrow2"/>
    <dgm:cxn modelId="{9F80323A-66B1-4447-8097-2BCB36FF8BAE}" type="presOf" srcId="{1786D104-1B5A-354A-A93A-041F2DB507A7}" destId="{0480782E-9D74-9046-9C72-FD1A378CB9A8}" srcOrd="0" destOrd="0" presId="urn:microsoft.com/office/officeart/2005/8/layout/arrow2"/>
    <dgm:cxn modelId="{8F26F97C-5D89-514F-A30F-7F7D8F230986}" type="presOf" srcId="{8C646FC1-6BB5-ED46-BFFB-D0C2AB72D69A}" destId="{F88E51AB-95CD-B547-A9A5-8F7593491BA9}" srcOrd="0" destOrd="0" presId="urn:microsoft.com/office/officeart/2005/8/layout/arrow2"/>
    <dgm:cxn modelId="{EAB01B9D-7E65-D643-B25C-A685FA7C890A}" srcId="{67921F6C-4810-AF46-8A26-BFCDBFCD48DC}" destId="{66DEF085-0416-8241-929C-37EF1184AAD0}" srcOrd="2" destOrd="0" parTransId="{7DA97CB1-4165-4C42-BF53-AB3ADD05879D}" sibTransId="{047A317D-708C-194E-AFB4-573242EF44FB}"/>
    <dgm:cxn modelId="{2E8DD1D1-9D11-EB47-9305-4776507D7CBF}" type="presOf" srcId="{66DEF085-0416-8241-929C-37EF1184AAD0}" destId="{A214963E-BF33-0946-BA86-7EE1228B8C39}" srcOrd="0" destOrd="0" presId="urn:microsoft.com/office/officeart/2005/8/layout/arrow2"/>
    <dgm:cxn modelId="{3918BAE6-D912-0B4F-BBC2-B6689DD46DB8}" srcId="{67921F6C-4810-AF46-8A26-BFCDBFCD48DC}" destId="{8C646FC1-6BB5-ED46-BFFB-D0C2AB72D69A}" srcOrd="4" destOrd="0" parTransId="{97CE0929-BABF-7646-9E7C-EBFD25D999CD}" sibTransId="{611FF90E-9156-DB44-99F3-D45FEDF58B8E}"/>
    <dgm:cxn modelId="{A709E0FD-9331-0640-807F-4048DA72A458}" srcId="{67921F6C-4810-AF46-8A26-BFCDBFCD48DC}" destId="{9B268367-CFE3-5343-84D1-20D2507BA0C1}" srcOrd="1" destOrd="0" parTransId="{0772DF9E-B5C2-1C47-BFDA-271C33CF9B84}" sibTransId="{7B8C9BAE-033B-FD47-836F-5AB74478EAA6}"/>
    <dgm:cxn modelId="{27E3C5FF-7A59-D043-AD47-F2102E44F987}" type="presOf" srcId="{67921F6C-4810-AF46-8A26-BFCDBFCD48DC}" destId="{8F6DA387-A88C-D04F-96D7-1F709B8459DD}" srcOrd="0" destOrd="0" presId="urn:microsoft.com/office/officeart/2005/8/layout/arrow2"/>
    <dgm:cxn modelId="{193DC3B9-92DC-A540-89AC-53C9844AC48F}" type="presParOf" srcId="{8F6DA387-A88C-D04F-96D7-1F709B8459DD}" destId="{67DCEBEE-CD74-6841-9441-95EFE35A450F}" srcOrd="0" destOrd="0" presId="urn:microsoft.com/office/officeart/2005/8/layout/arrow2"/>
    <dgm:cxn modelId="{0B2EEF60-DBB9-9640-84C5-6D282DCC5459}" type="presParOf" srcId="{8F6DA387-A88C-D04F-96D7-1F709B8459DD}" destId="{F8A5EA0F-57FD-9B44-9A1B-BEC580879B50}" srcOrd="1" destOrd="0" presId="urn:microsoft.com/office/officeart/2005/8/layout/arrow2"/>
    <dgm:cxn modelId="{DD3AE955-11C7-3D4F-826F-DFD1FB9D4A4A}" type="presParOf" srcId="{F8A5EA0F-57FD-9B44-9A1B-BEC580879B50}" destId="{CA0A807A-AFD2-F74B-A4DD-C31BD2D4A1D8}" srcOrd="0" destOrd="0" presId="urn:microsoft.com/office/officeart/2005/8/layout/arrow2"/>
    <dgm:cxn modelId="{9B4FC233-2714-2A4D-9B0F-F9A472D50ED7}" type="presParOf" srcId="{F8A5EA0F-57FD-9B44-9A1B-BEC580879B50}" destId="{0480782E-9D74-9046-9C72-FD1A378CB9A8}" srcOrd="1" destOrd="0" presId="urn:microsoft.com/office/officeart/2005/8/layout/arrow2"/>
    <dgm:cxn modelId="{CCFEFE50-235F-5B41-A3B1-47DC4F05E094}" type="presParOf" srcId="{F8A5EA0F-57FD-9B44-9A1B-BEC580879B50}" destId="{3BCE3330-2483-AF48-B2EF-C6DDE4D82C70}" srcOrd="2" destOrd="0" presId="urn:microsoft.com/office/officeart/2005/8/layout/arrow2"/>
    <dgm:cxn modelId="{D362C23C-7A82-E14D-9D4E-9B66B6EF5166}" type="presParOf" srcId="{F8A5EA0F-57FD-9B44-9A1B-BEC580879B50}" destId="{C63F9B5D-7896-454E-88D1-81CCDD060A0B}" srcOrd="3" destOrd="0" presId="urn:microsoft.com/office/officeart/2005/8/layout/arrow2"/>
    <dgm:cxn modelId="{96D2E342-DF7E-E346-8060-90454D7724EA}" type="presParOf" srcId="{F8A5EA0F-57FD-9B44-9A1B-BEC580879B50}" destId="{79FD4E86-C9F6-6C48-A0FE-7E0CFDF7DAD9}" srcOrd="4" destOrd="0" presId="urn:microsoft.com/office/officeart/2005/8/layout/arrow2"/>
    <dgm:cxn modelId="{D997A741-AF54-734E-A7BE-A1800703A8A3}" type="presParOf" srcId="{F8A5EA0F-57FD-9B44-9A1B-BEC580879B50}" destId="{A214963E-BF33-0946-BA86-7EE1228B8C39}" srcOrd="5" destOrd="0" presId="urn:microsoft.com/office/officeart/2005/8/layout/arrow2"/>
    <dgm:cxn modelId="{F1EED00C-757A-3C43-AA6B-EDDE7C57402E}" type="presParOf" srcId="{F8A5EA0F-57FD-9B44-9A1B-BEC580879B50}" destId="{C0839408-8F6F-F641-A0B1-25D38C5C9D18}" srcOrd="6" destOrd="0" presId="urn:microsoft.com/office/officeart/2005/8/layout/arrow2"/>
    <dgm:cxn modelId="{BEE12E93-DA0D-1945-9CE2-DE4F9CB4A96B}" type="presParOf" srcId="{F8A5EA0F-57FD-9B44-9A1B-BEC580879B50}" destId="{30C3632A-90DB-E545-9B07-FA1A661399A8}" srcOrd="7" destOrd="0" presId="urn:microsoft.com/office/officeart/2005/8/layout/arrow2"/>
    <dgm:cxn modelId="{22EC02BA-B7EE-E44D-BCB8-951301308F38}" type="presParOf" srcId="{F8A5EA0F-57FD-9B44-9A1B-BEC580879B50}" destId="{DDD2C4F5-956D-0E40-9AEC-F4CEDA4320F1}" srcOrd="8" destOrd="0" presId="urn:microsoft.com/office/officeart/2005/8/layout/arrow2"/>
    <dgm:cxn modelId="{2BB6FE8D-14F4-F147-83F2-92F1AEE97AFA}" type="presParOf" srcId="{F8A5EA0F-57FD-9B44-9A1B-BEC580879B50}" destId="{F88E51AB-95CD-B547-A9A5-8F7593491BA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CEBEE-CD74-6841-9441-95EFE35A450F}">
      <dsp:nvSpPr>
        <dsp:cNvPr id="0" name=""/>
        <dsp:cNvSpPr/>
      </dsp:nvSpPr>
      <dsp:spPr>
        <a:xfrm>
          <a:off x="139849" y="0"/>
          <a:ext cx="8864300" cy="554018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A807A-AFD2-F74B-A4DD-C31BD2D4A1D8}">
      <dsp:nvSpPr>
        <dsp:cNvPr id="0" name=""/>
        <dsp:cNvSpPr/>
      </dsp:nvSpPr>
      <dsp:spPr>
        <a:xfrm>
          <a:off x="1012983" y="4119683"/>
          <a:ext cx="203878" cy="2038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0782E-9D74-9046-9C72-FD1A378CB9A8}">
      <dsp:nvSpPr>
        <dsp:cNvPr id="0" name=""/>
        <dsp:cNvSpPr/>
      </dsp:nvSpPr>
      <dsp:spPr>
        <a:xfrm>
          <a:off x="1114922" y="4221623"/>
          <a:ext cx="1161223" cy="1318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31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>
              <a:solidFill>
                <a:schemeClr val="accent3"/>
              </a:solidFill>
            </a:rPr>
            <a:t>0-day APT</a:t>
          </a:r>
        </a:p>
      </dsp:txBody>
      <dsp:txXfrm>
        <a:off x="1114922" y="4221623"/>
        <a:ext cx="1161223" cy="1318564"/>
      </dsp:txXfrm>
    </dsp:sp>
    <dsp:sp modelId="{3BCE3330-2483-AF48-B2EF-C6DDE4D82C70}">
      <dsp:nvSpPr>
        <dsp:cNvPr id="0" name=""/>
        <dsp:cNvSpPr/>
      </dsp:nvSpPr>
      <dsp:spPr>
        <a:xfrm>
          <a:off x="2116588" y="3059291"/>
          <a:ext cx="319114" cy="3191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F9B5D-7896-454E-88D1-81CCDD060A0B}">
      <dsp:nvSpPr>
        <dsp:cNvPr id="0" name=""/>
        <dsp:cNvSpPr/>
      </dsp:nvSpPr>
      <dsp:spPr>
        <a:xfrm>
          <a:off x="2276146" y="3218849"/>
          <a:ext cx="1471473" cy="2321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092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>
              <a:solidFill>
                <a:schemeClr val="accent3"/>
              </a:solidFill>
            </a:rPr>
            <a:t>Early APT</a:t>
          </a:r>
        </a:p>
      </dsp:txBody>
      <dsp:txXfrm>
        <a:off x="2276146" y="3218849"/>
        <a:ext cx="1471473" cy="2321338"/>
      </dsp:txXfrm>
    </dsp:sp>
    <dsp:sp modelId="{79FD4E86-C9F6-6C48-A0FE-7E0CFDF7DAD9}">
      <dsp:nvSpPr>
        <dsp:cNvPr id="0" name=""/>
        <dsp:cNvSpPr/>
      </dsp:nvSpPr>
      <dsp:spPr>
        <a:xfrm>
          <a:off x="3534876" y="2213859"/>
          <a:ext cx="425486" cy="4254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4963E-BF33-0946-BA86-7EE1228B8C39}">
      <dsp:nvSpPr>
        <dsp:cNvPr id="0" name=""/>
        <dsp:cNvSpPr/>
      </dsp:nvSpPr>
      <dsp:spPr>
        <a:xfrm>
          <a:off x="3747620" y="2426602"/>
          <a:ext cx="1710810" cy="3113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456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>
              <a:solidFill>
                <a:schemeClr val="accent3"/>
              </a:solidFill>
            </a:rPr>
            <a:t>Metasploit release</a:t>
          </a:r>
        </a:p>
      </dsp:txBody>
      <dsp:txXfrm>
        <a:off x="3747620" y="2426602"/>
        <a:ext cx="1710810" cy="3113585"/>
      </dsp:txXfrm>
    </dsp:sp>
    <dsp:sp modelId="{C0839408-8F6F-F641-A0B1-25D38C5C9D18}">
      <dsp:nvSpPr>
        <dsp:cNvPr id="0" name=""/>
        <dsp:cNvSpPr/>
      </dsp:nvSpPr>
      <dsp:spPr>
        <a:xfrm>
          <a:off x="5183636" y="1553468"/>
          <a:ext cx="549586" cy="54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3632A-90DB-E545-9B07-FA1A661399A8}">
      <dsp:nvSpPr>
        <dsp:cNvPr id="0" name=""/>
        <dsp:cNvSpPr/>
      </dsp:nvSpPr>
      <dsp:spPr>
        <a:xfrm>
          <a:off x="5458430" y="1828262"/>
          <a:ext cx="1772860" cy="371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215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>
              <a:solidFill>
                <a:schemeClr val="accent3"/>
              </a:solidFill>
            </a:rPr>
            <a:t>Commercial builders</a:t>
          </a:r>
        </a:p>
      </dsp:txBody>
      <dsp:txXfrm>
        <a:off x="5458430" y="1828262"/>
        <a:ext cx="1772860" cy="3711925"/>
      </dsp:txXfrm>
    </dsp:sp>
    <dsp:sp modelId="{DDD2C4F5-956D-0E40-9AEC-F4CEDA4320F1}">
      <dsp:nvSpPr>
        <dsp:cNvPr id="0" name=""/>
        <dsp:cNvSpPr/>
      </dsp:nvSpPr>
      <dsp:spPr>
        <a:xfrm>
          <a:off x="6881150" y="1112469"/>
          <a:ext cx="700279" cy="7002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E51AB-95CD-B547-A9A5-8F7593491BA9}">
      <dsp:nvSpPr>
        <dsp:cNvPr id="0" name=""/>
        <dsp:cNvSpPr/>
      </dsp:nvSpPr>
      <dsp:spPr>
        <a:xfrm>
          <a:off x="7231290" y="1462609"/>
          <a:ext cx="1772860" cy="407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1064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>
              <a:solidFill>
                <a:schemeClr val="accent3"/>
              </a:solidFill>
            </a:rPr>
            <a:t>Cybercrime</a:t>
          </a:r>
        </a:p>
      </dsp:txBody>
      <dsp:txXfrm>
        <a:off x="7231290" y="1462609"/>
        <a:ext cx="1772860" cy="4077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0F47D-D26A-4A28-BF6D-A8CF912A0CB9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6677D-93ED-421D-8F07-BA3E735AE4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3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AC0F7-BA95-4E7B-9FAC-7561ED530708}" type="datetimeFigureOut">
              <a:rPr lang="en-US" smtClean="0"/>
              <a:pPr/>
              <a:t>10/1/18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B49D4-7C2E-4626-BC60-EBB68E138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8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reeye.com/blog/threat-research/2015/04/a_new_word_document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89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41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54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68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94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68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7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85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03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54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91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64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1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03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42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77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44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5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18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273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8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public release of MWI was in May 2013.</a:t>
            </a:r>
            <a:r>
              <a:rPr lang="hu-HU" dirty="0">
                <a:effectLst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https://www.fireeye.com/blog/threat-research/2015/04/a_new_word_document.html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88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408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06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95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96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6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34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April 7: Friday</a:t>
            </a:r>
          </a:p>
          <a:p>
            <a:r>
              <a:rPr lang="en-US" dirty="0"/>
              <a:t>April 10: Monday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351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89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1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47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3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57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0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49D4-7C2E-4626-BC60-EBB68E138BA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">
    <p:bg>
      <p:bgPr>
        <a:gradFill flip="none" rotWithShape="1">
          <a:gsLst>
            <a:gs pos="0">
              <a:srgbClr val="105499"/>
            </a:gs>
            <a:gs pos="40000">
              <a:srgbClr val="083F76"/>
            </a:gs>
            <a:gs pos="100000">
              <a:srgbClr val="001021"/>
            </a:gs>
            <a:gs pos="8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43000" y="1807533"/>
            <a:ext cx="6858000" cy="2387600"/>
          </a:xfrm>
        </p:spPr>
        <p:txBody>
          <a:bodyPr anchor="ctr">
            <a:normAutofit/>
          </a:bodyPr>
          <a:lstStyle>
            <a:lvl1pPr algn="ctr">
              <a:defRPr sz="405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46970" y="5229839"/>
            <a:ext cx="4032504" cy="548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 i="0" cap="none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1800" dirty="0">
                <a:solidFill>
                  <a:srgbClr val="81B9DD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Speaker Name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46474" y="5641975"/>
            <a:ext cx="4032647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none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Speaker Title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46474" y="6190615"/>
            <a:ext cx="4032647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 cap="none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Date (optional)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61" y="6129917"/>
            <a:ext cx="1346636" cy="3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77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68" y="0"/>
            <a:ext cx="9153268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15098" y="284205"/>
            <a:ext cx="8476488" cy="914400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4631" y="6478067"/>
            <a:ext cx="3402742" cy="365125"/>
          </a:xfrm>
        </p:spPr>
        <p:txBody>
          <a:bodyPr/>
          <a:lstStyle/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57851" y="6478067"/>
            <a:ext cx="380901" cy="365125"/>
          </a:xfrm>
        </p:spPr>
        <p:txBody>
          <a:bodyPr/>
          <a:lstStyle/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idx="1" hasCustomPrompt="1"/>
          </p:nvPr>
        </p:nvSpPr>
        <p:spPr>
          <a:xfrm>
            <a:off x="315098" y="1332337"/>
            <a:ext cx="267462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idx="12" hasCustomPrompt="1"/>
          </p:nvPr>
        </p:nvSpPr>
        <p:spPr>
          <a:xfrm>
            <a:off x="3216032" y="1332337"/>
            <a:ext cx="267462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idx="13" hasCustomPrompt="1"/>
          </p:nvPr>
        </p:nvSpPr>
        <p:spPr>
          <a:xfrm>
            <a:off x="6116966" y="1332337"/>
            <a:ext cx="267462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79" y="6600275"/>
            <a:ext cx="617220" cy="1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6159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9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(Dark)">
    <p:bg>
      <p:bgPr>
        <a:gradFill>
          <a:gsLst>
            <a:gs pos="0">
              <a:srgbClr val="105499"/>
            </a:gs>
            <a:gs pos="40000">
              <a:srgbClr val="083F76"/>
            </a:gs>
            <a:gs pos="100000">
              <a:srgbClr val="001021"/>
            </a:gs>
            <a:gs pos="8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79" y="6600275"/>
            <a:ext cx="617220" cy="1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9204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(use sparing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26373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gradFill>
          <a:gsLst>
            <a:gs pos="0">
              <a:srgbClr val="105499"/>
            </a:gs>
            <a:gs pos="40000">
              <a:srgbClr val="083F76"/>
            </a:gs>
            <a:gs pos="100000">
              <a:srgbClr val="001021"/>
            </a:gs>
            <a:gs pos="8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22167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ts val="600"/>
              </a:spcBef>
              <a:buNone/>
              <a:defRPr lang="en-US" sz="3600" b="1" kern="1200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21100"/>
            <a:ext cx="8229600" cy="4831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6612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6192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ts val="600"/>
              </a:spcBef>
              <a:buNone/>
              <a:defRPr lang="en-US" sz="3600" b="1" kern="1200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10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ts val="600"/>
              </a:spcBef>
              <a:buNone/>
              <a:defRPr lang="en-US" sz="3600" b="1" kern="1200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21100"/>
            <a:ext cx="8229600" cy="48313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paragraph text</a:t>
            </a:r>
          </a:p>
        </p:txBody>
      </p:sp>
    </p:spTree>
    <p:extLst>
      <p:ext uri="{BB962C8B-B14F-4D97-AF65-F5344CB8AC3E}">
        <p14:creationId xmlns:p14="http://schemas.microsoft.com/office/powerpoint/2010/main" val="94398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762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ts val="600"/>
              </a:spcBef>
              <a:buNone/>
              <a:defRPr lang="en-US" sz="3600" b="1" kern="1200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21100"/>
            <a:ext cx="8229600" cy="4831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00100"/>
            <a:ext cx="8242300" cy="406400"/>
          </a:xfrm>
        </p:spPr>
        <p:txBody>
          <a:bodyPr/>
          <a:lstStyle>
            <a:lvl1pPr marL="0" indent="0">
              <a:buNone/>
              <a:defRPr sz="2000" b="1" i="1" baseline="0"/>
            </a:lvl1pPr>
          </a:lstStyle>
          <a:p>
            <a:pPr lvl="0"/>
            <a:r>
              <a:rPr lang="en-US" dirty="0"/>
              <a:t>Click to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95855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2762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ts val="600"/>
              </a:spcBef>
              <a:buNone/>
              <a:defRPr lang="en-US" sz="3600" b="1" kern="1200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00100"/>
            <a:ext cx="8242300" cy="406400"/>
          </a:xfrm>
        </p:spPr>
        <p:txBody>
          <a:bodyPr/>
          <a:lstStyle>
            <a:lvl1pPr marL="0" indent="0">
              <a:buNone/>
              <a:defRPr sz="2000" b="1" i="1" baseline="0"/>
            </a:lvl1pPr>
          </a:lstStyle>
          <a:p>
            <a:pPr lvl="0"/>
            <a:r>
              <a:rPr lang="en-US" dirty="0"/>
              <a:t>Click to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382247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/Shield">
    <p:bg>
      <p:bgPr>
        <a:gradFill>
          <a:gsLst>
            <a:gs pos="0">
              <a:srgbClr val="105499"/>
            </a:gs>
            <a:gs pos="40000">
              <a:srgbClr val="083F76"/>
            </a:gs>
            <a:gs pos="100000">
              <a:srgbClr val="001021"/>
            </a:gs>
            <a:gs pos="8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4695825" cy="6362700"/>
          </a:xfrm>
          <a:prstGeom prst="rect">
            <a:avLst/>
          </a:prstGeom>
          <a:effectLst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143000" y="1807533"/>
            <a:ext cx="6858000" cy="2387600"/>
          </a:xfrm>
        </p:spPr>
        <p:txBody>
          <a:bodyPr anchor="ctr">
            <a:normAutofit/>
          </a:bodyPr>
          <a:lstStyle>
            <a:lvl1pPr algn="ctr">
              <a:defRPr sz="405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46970" y="5229839"/>
            <a:ext cx="4032504" cy="548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 i="0" cap="none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1800" dirty="0">
                <a:solidFill>
                  <a:srgbClr val="81B9DD"/>
                </a:solidFill>
                <a:latin typeface="Franklin Gothic Demi" charset="0"/>
                <a:ea typeface="Franklin Gothic Demi" charset="0"/>
                <a:cs typeface="Franklin Gothic Demi" charset="0"/>
              </a:rPr>
              <a:t>Speaker Name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46474" y="5641975"/>
            <a:ext cx="4032647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none" baseline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Speaker Title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46474" y="6190615"/>
            <a:ext cx="4032647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 cap="none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Date (optional)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61" y="6129917"/>
            <a:ext cx="1346636" cy="3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01498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7737" y="1441004"/>
            <a:ext cx="3988925" cy="48521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1"/>
          </p:nvPr>
        </p:nvSpPr>
        <p:spPr>
          <a:xfrm>
            <a:off x="4680883" y="1449146"/>
            <a:ext cx="4029629" cy="4844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6192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ts val="600"/>
              </a:spcBef>
              <a:buNone/>
              <a:defRPr lang="en-US" sz="3600" b="1" kern="1200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63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 userDrawn="1"/>
        </p:nvSpPr>
        <p:spPr>
          <a:xfrm rot="10800000">
            <a:off x="1295528" y="4947920"/>
            <a:ext cx="348655" cy="213360"/>
          </a:xfrm>
          <a:prstGeom prst="triangle">
            <a:avLst/>
          </a:prstGeom>
          <a:solidFill>
            <a:srgbClr val="F1F1F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24117" y="5263889"/>
            <a:ext cx="7130771" cy="38276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4274859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ctrTitle" hasCustomPrompt="1"/>
          </p:nvPr>
        </p:nvSpPr>
        <p:spPr>
          <a:xfrm>
            <a:off x="685801" y="1"/>
            <a:ext cx="7827333" cy="1037056"/>
          </a:xfrm>
        </p:spPr>
        <p:txBody>
          <a:bodyPr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Click to insert headline text</a:t>
            </a:r>
          </a:p>
        </p:txBody>
      </p:sp>
      <p:cxnSp>
        <p:nvCxnSpPr>
          <p:cNvPr id="9" name="Rovná spojnica 8"/>
          <p:cNvCxnSpPr/>
          <p:nvPr userDrawn="1"/>
        </p:nvCxnSpPr>
        <p:spPr>
          <a:xfrm>
            <a:off x="678480" y="1028486"/>
            <a:ext cx="7841795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/>
          <p:cNvSpPr>
            <a:spLocks noGrp="1"/>
          </p:cNvSpPr>
          <p:nvPr>
            <p:ph idx="11" hasCustomPrompt="1"/>
          </p:nvPr>
        </p:nvSpPr>
        <p:spPr>
          <a:xfrm>
            <a:off x="678480" y="1379931"/>
            <a:ext cx="3730447" cy="7713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300" b="1">
                <a:solidFill>
                  <a:srgbClr val="006478"/>
                </a:solidFill>
                <a:latin typeface="+mj-lt"/>
              </a:defRPr>
            </a:lvl1pPr>
            <a:lvl2pPr marL="0" indent="0">
              <a:lnSpc>
                <a:spcPct val="120000"/>
              </a:lnSpc>
              <a:defRPr sz="1600">
                <a:solidFill>
                  <a:schemeClr val="bg1">
                    <a:lumMod val="10000"/>
                  </a:schemeClr>
                </a:solidFill>
              </a:defRPr>
            </a:lvl2pPr>
            <a:lvl3pPr marL="0" indent="0">
              <a:lnSpc>
                <a:spcPct val="120000"/>
              </a:lnSpc>
              <a:defRPr sz="1600"/>
            </a:lvl3pPr>
            <a:lvl4pPr marL="0" indent="0">
              <a:lnSpc>
                <a:spcPct val="120000"/>
              </a:lnSpc>
              <a:defRPr sz="1600"/>
            </a:lvl4pPr>
            <a:lvl5pPr marL="0" indent="0">
              <a:lnSpc>
                <a:spcPct val="120000"/>
              </a:lnSpc>
              <a:defRPr sz="1600"/>
            </a:lvl5pPr>
          </a:lstStyle>
          <a:p>
            <a:pPr lvl="0"/>
            <a:r>
              <a:rPr lang="en-US" noProof="0" dirty="0"/>
              <a:t>Bold  Headline Text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2" hasCustomPrompt="1"/>
          </p:nvPr>
        </p:nvSpPr>
        <p:spPr>
          <a:xfrm>
            <a:off x="4837441" y="1379931"/>
            <a:ext cx="3668551" cy="7713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defRPr sz="2300" b="1">
                <a:solidFill>
                  <a:srgbClr val="006478"/>
                </a:solidFill>
                <a:latin typeface="+mj-lt"/>
              </a:defRPr>
            </a:lvl1pPr>
            <a:lvl2pPr marL="0" indent="0">
              <a:lnSpc>
                <a:spcPct val="120000"/>
              </a:lnSpc>
              <a:defRPr sz="1600">
                <a:solidFill>
                  <a:schemeClr val="bg1">
                    <a:lumMod val="10000"/>
                  </a:schemeClr>
                </a:solidFill>
              </a:defRPr>
            </a:lvl2pPr>
            <a:lvl3pPr marL="0" indent="0">
              <a:lnSpc>
                <a:spcPct val="120000"/>
              </a:lnSpc>
              <a:defRPr sz="1600"/>
            </a:lvl3pPr>
            <a:lvl4pPr marL="0" indent="0">
              <a:lnSpc>
                <a:spcPct val="120000"/>
              </a:lnSpc>
              <a:defRPr sz="1600"/>
            </a:lvl4pPr>
            <a:lvl5pPr marL="0" indent="0">
              <a:lnSpc>
                <a:spcPct val="120000"/>
              </a:lnSpc>
              <a:defRPr sz="1600"/>
            </a:lvl5pPr>
          </a:lstStyle>
          <a:p>
            <a:pPr lvl="0"/>
            <a:r>
              <a:rPr lang="en-US" noProof="0" dirty="0"/>
              <a:t>Bold  Headline Tex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678479" y="2376945"/>
            <a:ext cx="3701880" cy="35997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</a:t>
            </a:r>
            <a:r>
              <a:rPr lang="cs-CZ" dirty="0" err="1"/>
              <a:t>here</a:t>
            </a:r>
            <a:r>
              <a:rPr lang="cs-CZ" dirty="0"/>
              <a:t> to insert body text.</a:t>
            </a:r>
          </a:p>
          <a:p>
            <a:pPr lvl="1"/>
            <a:r>
              <a:rPr lang="cs-CZ" dirty="0" err="1"/>
              <a:t>Bullet</a:t>
            </a:r>
            <a:r>
              <a:rPr lang="cs-CZ" dirty="0"/>
              <a:t> 1</a:t>
            </a:r>
          </a:p>
          <a:p>
            <a:pPr lvl="2"/>
            <a:r>
              <a:rPr lang="cs-CZ" dirty="0" err="1"/>
              <a:t>Bullet</a:t>
            </a:r>
            <a:r>
              <a:rPr lang="cs-CZ" dirty="0"/>
              <a:t> 2</a:t>
            </a:r>
            <a:endParaRPr lang="en-US" dirty="0"/>
          </a:p>
        </p:txBody>
      </p:sp>
      <p:sp>
        <p:nvSpPr>
          <p:cNvPr id="12" name="Zástupný symbol pro obsah 7"/>
          <p:cNvSpPr>
            <a:spLocks noGrp="1"/>
          </p:cNvSpPr>
          <p:nvPr>
            <p:ph sz="quarter" idx="14" hasCustomPrompt="1"/>
          </p:nvPr>
        </p:nvSpPr>
        <p:spPr>
          <a:xfrm>
            <a:off x="4856485" y="2376945"/>
            <a:ext cx="3663790" cy="3599700"/>
          </a:xfrm>
        </p:spPr>
        <p:txBody>
          <a:bodyPr/>
          <a:lstStyle>
            <a:lvl1pPr marL="0" marR="0" indent="0" algn="l" defTabSz="9845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653691" marR="0" indent="-215334" algn="l" defTabSz="9845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2pPr>
            <a:lvl3pPr marL="871588" marR="0" indent="-215334" algn="l" defTabSz="9845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3pPr>
            <a:lvl4pPr marL="1086922" marR="0" indent="-215334" algn="l" defTabSz="9845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4pPr>
            <a:lvl5pPr marL="1302255" marR="0" indent="-215334" algn="l" defTabSz="9845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5pPr>
          </a:lstStyle>
          <a:p>
            <a:pPr marL="0" marR="0" lvl="0" indent="0" algn="l" defTabSz="9845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here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insert body text.</a:t>
            </a:r>
          </a:p>
          <a:p>
            <a:pPr marL="653691" marR="0" lvl="1" indent="-215334" algn="l" defTabSz="9845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</a:t>
            </a:r>
          </a:p>
          <a:p>
            <a:pPr marL="871588" marR="0" lvl="2" indent="-215334" algn="l" defTabSz="9845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6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ts val="600"/>
              </a:spcBef>
              <a:buNone/>
              <a:defRPr lang="en-US" sz="3600" b="1" kern="1200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21098"/>
            <a:ext cx="8229600" cy="4831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95597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6192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ts val="600"/>
              </a:spcBef>
              <a:buNone/>
              <a:defRPr lang="en-US" sz="3600" b="1" kern="1200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95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ales Kickoff 2013 PPT segue slid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298738" y="3057648"/>
            <a:ext cx="4525496" cy="738660"/>
            <a:chOff x="-1547555" y="4178683"/>
            <a:chExt cx="5217785" cy="851660"/>
          </a:xfrm>
        </p:grpSpPr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-1547555" y="4178683"/>
              <a:ext cx="808544" cy="851660"/>
            </a:xfrm>
            <a:custGeom>
              <a:avLst/>
              <a:gdLst/>
              <a:ahLst/>
              <a:cxnLst>
                <a:cxn ang="0">
                  <a:pos x="51" y="800"/>
                </a:cxn>
                <a:cxn ang="0">
                  <a:pos x="486" y="800"/>
                </a:cxn>
                <a:cxn ang="0">
                  <a:pos x="636" y="775"/>
                </a:cxn>
                <a:cxn ang="0">
                  <a:pos x="678" y="690"/>
                </a:cxn>
                <a:cxn ang="0">
                  <a:pos x="620" y="581"/>
                </a:cxn>
                <a:cxn ang="0">
                  <a:pos x="511" y="564"/>
                </a:cxn>
                <a:cxn ang="0">
                  <a:pos x="335" y="564"/>
                </a:cxn>
                <a:cxn ang="0">
                  <a:pos x="93" y="505"/>
                </a:cxn>
                <a:cxn ang="0">
                  <a:pos x="0" y="287"/>
                </a:cxn>
                <a:cxn ang="0">
                  <a:pos x="168" y="17"/>
                </a:cxn>
                <a:cxn ang="0">
                  <a:pos x="377" y="0"/>
                </a:cxn>
                <a:cxn ang="0">
                  <a:pos x="854" y="0"/>
                </a:cxn>
                <a:cxn ang="0">
                  <a:pos x="854" y="169"/>
                </a:cxn>
                <a:cxn ang="0">
                  <a:pos x="427" y="169"/>
                </a:cxn>
                <a:cxn ang="0">
                  <a:pos x="293" y="177"/>
                </a:cxn>
                <a:cxn ang="0">
                  <a:pos x="226" y="278"/>
                </a:cxn>
                <a:cxn ang="0">
                  <a:pos x="285" y="379"/>
                </a:cxn>
                <a:cxn ang="0">
                  <a:pos x="410" y="396"/>
                </a:cxn>
                <a:cxn ang="0">
                  <a:pos x="561" y="396"/>
                </a:cxn>
                <a:cxn ang="0">
                  <a:pos x="837" y="472"/>
                </a:cxn>
                <a:cxn ang="0">
                  <a:pos x="912" y="690"/>
                </a:cxn>
                <a:cxn ang="0">
                  <a:pos x="787" y="934"/>
                </a:cxn>
                <a:cxn ang="0">
                  <a:pos x="536" y="976"/>
                </a:cxn>
                <a:cxn ang="0">
                  <a:pos x="51" y="976"/>
                </a:cxn>
                <a:cxn ang="0">
                  <a:pos x="51" y="800"/>
                </a:cxn>
              </a:cxnLst>
              <a:rect l="0" t="0" r="r" b="b"/>
              <a:pathLst>
                <a:path w="912" h="976">
                  <a:moveTo>
                    <a:pt x="51" y="800"/>
                  </a:moveTo>
                  <a:cubicBezTo>
                    <a:pt x="486" y="800"/>
                    <a:pt x="486" y="800"/>
                    <a:pt x="486" y="800"/>
                  </a:cubicBezTo>
                  <a:cubicBezTo>
                    <a:pt x="569" y="800"/>
                    <a:pt x="611" y="791"/>
                    <a:pt x="636" y="775"/>
                  </a:cubicBezTo>
                  <a:cubicBezTo>
                    <a:pt x="661" y="758"/>
                    <a:pt x="678" y="724"/>
                    <a:pt x="678" y="690"/>
                  </a:cubicBezTo>
                  <a:cubicBezTo>
                    <a:pt x="678" y="640"/>
                    <a:pt x="661" y="606"/>
                    <a:pt x="620" y="581"/>
                  </a:cubicBezTo>
                  <a:cubicBezTo>
                    <a:pt x="595" y="573"/>
                    <a:pt x="561" y="564"/>
                    <a:pt x="511" y="564"/>
                  </a:cubicBezTo>
                  <a:cubicBezTo>
                    <a:pt x="335" y="564"/>
                    <a:pt x="335" y="564"/>
                    <a:pt x="335" y="564"/>
                  </a:cubicBezTo>
                  <a:cubicBezTo>
                    <a:pt x="218" y="564"/>
                    <a:pt x="143" y="547"/>
                    <a:pt x="93" y="505"/>
                  </a:cubicBezTo>
                  <a:cubicBezTo>
                    <a:pt x="34" y="446"/>
                    <a:pt x="0" y="371"/>
                    <a:pt x="0" y="287"/>
                  </a:cubicBezTo>
                  <a:cubicBezTo>
                    <a:pt x="0" y="160"/>
                    <a:pt x="67" y="51"/>
                    <a:pt x="168" y="17"/>
                  </a:cubicBezTo>
                  <a:cubicBezTo>
                    <a:pt x="210" y="0"/>
                    <a:pt x="268" y="0"/>
                    <a:pt x="377" y="0"/>
                  </a:cubicBezTo>
                  <a:cubicBezTo>
                    <a:pt x="854" y="0"/>
                    <a:pt x="854" y="0"/>
                    <a:pt x="854" y="0"/>
                  </a:cubicBezTo>
                  <a:cubicBezTo>
                    <a:pt x="854" y="169"/>
                    <a:pt x="854" y="169"/>
                    <a:pt x="854" y="169"/>
                  </a:cubicBezTo>
                  <a:cubicBezTo>
                    <a:pt x="427" y="169"/>
                    <a:pt x="427" y="169"/>
                    <a:pt x="427" y="169"/>
                  </a:cubicBezTo>
                  <a:cubicBezTo>
                    <a:pt x="335" y="177"/>
                    <a:pt x="327" y="177"/>
                    <a:pt x="293" y="177"/>
                  </a:cubicBezTo>
                  <a:cubicBezTo>
                    <a:pt x="251" y="194"/>
                    <a:pt x="226" y="228"/>
                    <a:pt x="226" y="278"/>
                  </a:cubicBezTo>
                  <a:cubicBezTo>
                    <a:pt x="226" y="329"/>
                    <a:pt x="251" y="362"/>
                    <a:pt x="285" y="379"/>
                  </a:cubicBezTo>
                  <a:cubicBezTo>
                    <a:pt x="310" y="388"/>
                    <a:pt x="335" y="396"/>
                    <a:pt x="410" y="396"/>
                  </a:cubicBezTo>
                  <a:cubicBezTo>
                    <a:pt x="561" y="396"/>
                    <a:pt x="561" y="396"/>
                    <a:pt x="561" y="396"/>
                  </a:cubicBezTo>
                  <a:cubicBezTo>
                    <a:pt x="703" y="396"/>
                    <a:pt x="779" y="413"/>
                    <a:pt x="837" y="472"/>
                  </a:cubicBezTo>
                  <a:cubicBezTo>
                    <a:pt x="879" y="514"/>
                    <a:pt x="912" y="606"/>
                    <a:pt x="912" y="690"/>
                  </a:cubicBezTo>
                  <a:cubicBezTo>
                    <a:pt x="912" y="791"/>
                    <a:pt x="862" y="884"/>
                    <a:pt x="787" y="934"/>
                  </a:cubicBezTo>
                  <a:cubicBezTo>
                    <a:pt x="737" y="968"/>
                    <a:pt x="678" y="976"/>
                    <a:pt x="536" y="976"/>
                  </a:cubicBezTo>
                  <a:cubicBezTo>
                    <a:pt x="51" y="976"/>
                    <a:pt x="51" y="976"/>
                    <a:pt x="51" y="976"/>
                  </a:cubicBezTo>
                  <a:cubicBezTo>
                    <a:pt x="51" y="800"/>
                    <a:pt x="51" y="800"/>
                    <a:pt x="51" y="800"/>
                  </a:cubicBezTo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noFill/>
                </a:ln>
              </a:endParaRPr>
            </a:p>
          </p:txBody>
        </p:sp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-674327" y="4178683"/>
              <a:ext cx="851667" cy="851660"/>
            </a:xfrm>
            <a:custGeom>
              <a:avLst/>
              <a:gdLst/>
              <a:ahLst/>
              <a:cxnLst>
                <a:cxn ang="0">
                  <a:pos x="868" y="151"/>
                </a:cxn>
                <a:cxn ang="0">
                  <a:pos x="960" y="501"/>
                </a:cxn>
                <a:cxn ang="0">
                  <a:pos x="809" y="893"/>
                </a:cxn>
                <a:cxn ang="0">
                  <a:pos x="497" y="976"/>
                </a:cxn>
                <a:cxn ang="0">
                  <a:pos x="85" y="810"/>
                </a:cxn>
                <a:cxn ang="0">
                  <a:pos x="0" y="493"/>
                </a:cxn>
                <a:cxn ang="0">
                  <a:pos x="144" y="92"/>
                </a:cxn>
                <a:cxn ang="0">
                  <a:pos x="480" y="0"/>
                </a:cxn>
                <a:cxn ang="0">
                  <a:pos x="868" y="151"/>
                </a:cxn>
                <a:cxn ang="0">
                  <a:pos x="270" y="259"/>
                </a:cxn>
                <a:cxn ang="0">
                  <a:pos x="228" y="484"/>
                </a:cxn>
                <a:cxn ang="0">
                  <a:pos x="480" y="818"/>
                </a:cxn>
                <a:cxn ang="0">
                  <a:pos x="733" y="493"/>
                </a:cxn>
                <a:cxn ang="0">
                  <a:pos x="480" y="167"/>
                </a:cxn>
                <a:cxn ang="0">
                  <a:pos x="270" y="259"/>
                </a:cxn>
              </a:cxnLst>
              <a:rect l="0" t="0" r="r" b="b"/>
              <a:pathLst>
                <a:path w="960" h="976">
                  <a:moveTo>
                    <a:pt x="868" y="151"/>
                  </a:moveTo>
                  <a:cubicBezTo>
                    <a:pt x="927" y="226"/>
                    <a:pt x="960" y="351"/>
                    <a:pt x="960" y="501"/>
                  </a:cubicBezTo>
                  <a:cubicBezTo>
                    <a:pt x="960" y="676"/>
                    <a:pt x="910" y="810"/>
                    <a:pt x="809" y="893"/>
                  </a:cubicBezTo>
                  <a:cubicBezTo>
                    <a:pt x="742" y="951"/>
                    <a:pt x="624" y="976"/>
                    <a:pt x="497" y="976"/>
                  </a:cubicBezTo>
                  <a:cubicBezTo>
                    <a:pt x="312" y="976"/>
                    <a:pt x="160" y="918"/>
                    <a:pt x="85" y="810"/>
                  </a:cubicBezTo>
                  <a:cubicBezTo>
                    <a:pt x="26" y="726"/>
                    <a:pt x="0" y="626"/>
                    <a:pt x="0" y="493"/>
                  </a:cubicBezTo>
                  <a:cubicBezTo>
                    <a:pt x="0" y="309"/>
                    <a:pt x="51" y="167"/>
                    <a:pt x="144" y="92"/>
                  </a:cubicBezTo>
                  <a:cubicBezTo>
                    <a:pt x="219" y="34"/>
                    <a:pt x="346" y="0"/>
                    <a:pt x="480" y="0"/>
                  </a:cubicBezTo>
                  <a:cubicBezTo>
                    <a:pt x="657" y="0"/>
                    <a:pt x="792" y="51"/>
                    <a:pt x="868" y="151"/>
                  </a:cubicBezTo>
                  <a:close/>
                  <a:moveTo>
                    <a:pt x="270" y="259"/>
                  </a:moveTo>
                  <a:cubicBezTo>
                    <a:pt x="245" y="309"/>
                    <a:pt x="228" y="384"/>
                    <a:pt x="228" y="484"/>
                  </a:cubicBezTo>
                  <a:cubicBezTo>
                    <a:pt x="228" y="718"/>
                    <a:pt x="304" y="818"/>
                    <a:pt x="480" y="818"/>
                  </a:cubicBezTo>
                  <a:cubicBezTo>
                    <a:pt x="657" y="818"/>
                    <a:pt x="733" y="718"/>
                    <a:pt x="733" y="493"/>
                  </a:cubicBezTo>
                  <a:cubicBezTo>
                    <a:pt x="733" y="267"/>
                    <a:pt x="657" y="167"/>
                    <a:pt x="480" y="167"/>
                  </a:cubicBezTo>
                  <a:cubicBezTo>
                    <a:pt x="388" y="167"/>
                    <a:pt x="312" y="201"/>
                    <a:pt x="270" y="25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noFill/>
                </a:ln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274361" y="4178683"/>
              <a:ext cx="776199" cy="851660"/>
            </a:xfrm>
            <a:custGeom>
              <a:avLst/>
              <a:gdLst/>
              <a:ahLst/>
              <a:cxnLst>
                <a:cxn ang="0">
                  <a:pos x="212" y="976"/>
                </a:cxn>
                <a:cxn ang="0">
                  <a:pos x="0" y="976"/>
                </a:cxn>
                <a:cxn ang="0">
                  <a:pos x="0" y="0"/>
                </a:cxn>
                <a:cxn ang="0">
                  <a:pos x="491" y="0"/>
                </a:cxn>
                <a:cxn ang="0">
                  <a:pos x="787" y="85"/>
                </a:cxn>
                <a:cxn ang="0">
                  <a:pos x="880" y="312"/>
                </a:cxn>
                <a:cxn ang="0">
                  <a:pos x="770" y="573"/>
                </a:cxn>
                <a:cxn ang="0">
                  <a:pos x="550" y="632"/>
                </a:cxn>
                <a:cxn ang="0">
                  <a:pos x="212" y="632"/>
                </a:cxn>
                <a:cxn ang="0">
                  <a:pos x="212" y="976"/>
                </a:cxn>
                <a:cxn ang="0">
                  <a:pos x="500" y="455"/>
                </a:cxn>
                <a:cxn ang="0">
                  <a:pos x="610" y="430"/>
                </a:cxn>
                <a:cxn ang="0">
                  <a:pos x="652" y="312"/>
                </a:cxn>
                <a:cxn ang="0">
                  <a:pos x="576" y="177"/>
                </a:cxn>
                <a:cxn ang="0">
                  <a:pos x="500" y="169"/>
                </a:cxn>
                <a:cxn ang="0">
                  <a:pos x="212" y="169"/>
                </a:cxn>
                <a:cxn ang="0">
                  <a:pos x="212" y="455"/>
                </a:cxn>
                <a:cxn ang="0">
                  <a:pos x="500" y="455"/>
                </a:cxn>
              </a:cxnLst>
              <a:rect l="0" t="0" r="r" b="b"/>
              <a:pathLst>
                <a:path w="880" h="976">
                  <a:moveTo>
                    <a:pt x="212" y="976"/>
                  </a:moveTo>
                  <a:cubicBezTo>
                    <a:pt x="0" y="976"/>
                    <a:pt x="0" y="976"/>
                    <a:pt x="0" y="9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669" y="0"/>
                    <a:pt x="728" y="17"/>
                    <a:pt x="787" y="85"/>
                  </a:cubicBezTo>
                  <a:cubicBezTo>
                    <a:pt x="847" y="152"/>
                    <a:pt x="880" y="228"/>
                    <a:pt x="880" y="312"/>
                  </a:cubicBezTo>
                  <a:cubicBezTo>
                    <a:pt x="880" y="421"/>
                    <a:pt x="838" y="514"/>
                    <a:pt x="770" y="573"/>
                  </a:cubicBezTo>
                  <a:cubicBezTo>
                    <a:pt x="711" y="615"/>
                    <a:pt x="660" y="632"/>
                    <a:pt x="550" y="632"/>
                  </a:cubicBezTo>
                  <a:cubicBezTo>
                    <a:pt x="212" y="632"/>
                    <a:pt x="212" y="632"/>
                    <a:pt x="212" y="632"/>
                  </a:cubicBezTo>
                  <a:cubicBezTo>
                    <a:pt x="212" y="976"/>
                    <a:pt x="212" y="976"/>
                    <a:pt x="212" y="976"/>
                  </a:cubicBezTo>
                  <a:close/>
                  <a:moveTo>
                    <a:pt x="500" y="455"/>
                  </a:moveTo>
                  <a:cubicBezTo>
                    <a:pt x="550" y="455"/>
                    <a:pt x="584" y="455"/>
                    <a:pt x="610" y="430"/>
                  </a:cubicBezTo>
                  <a:cubicBezTo>
                    <a:pt x="635" y="413"/>
                    <a:pt x="652" y="362"/>
                    <a:pt x="652" y="312"/>
                  </a:cubicBezTo>
                  <a:cubicBezTo>
                    <a:pt x="652" y="244"/>
                    <a:pt x="627" y="194"/>
                    <a:pt x="576" y="177"/>
                  </a:cubicBezTo>
                  <a:cubicBezTo>
                    <a:pt x="559" y="177"/>
                    <a:pt x="534" y="169"/>
                    <a:pt x="500" y="169"/>
                  </a:cubicBezTo>
                  <a:cubicBezTo>
                    <a:pt x="212" y="169"/>
                    <a:pt x="212" y="169"/>
                    <a:pt x="212" y="169"/>
                  </a:cubicBezTo>
                  <a:cubicBezTo>
                    <a:pt x="212" y="455"/>
                    <a:pt x="212" y="455"/>
                    <a:pt x="212" y="455"/>
                  </a:cubicBezTo>
                  <a:cubicBezTo>
                    <a:pt x="500" y="455"/>
                    <a:pt x="500" y="455"/>
                    <a:pt x="500" y="455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noFill/>
                </a:ln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1126021" y="4178683"/>
              <a:ext cx="711516" cy="851660"/>
            </a:xfrm>
            <a:custGeom>
              <a:avLst/>
              <a:gdLst/>
              <a:ahLst/>
              <a:cxnLst>
                <a:cxn ang="0">
                  <a:pos x="66" y="79"/>
                </a:cxn>
                <a:cxn ang="0">
                  <a:pos x="49" y="79"/>
                </a:cxn>
                <a:cxn ang="0">
                  <a:pos x="49" y="46"/>
                </a:cxn>
                <a:cxn ang="0">
                  <a:pos x="17" y="46"/>
                </a:cxn>
                <a:cxn ang="0">
                  <a:pos x="17" y="79"/>
                </a:cxn>
                <a:cxn ang="0">
                  <a:pos x="0" y="79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32"/>
                </a:cxn>
                <a:cxn ang="0">
                  <a:pos x="49" y="32"/>
                </a:cxn>
                <a:cxn ang="0">
                  <a:pos x="49" y="0"/>
                </a:cxn>
                <a:cxn ang="0">
                  <a:pos x="66" y="0"/>
                </a:cxn>
                <a:cxn ang="0">
                  <a:pos x="66" y="79"/>
                </a:cxn>
                <a:cxn ang="0">
                  <a:pos x="66" y="79"/>
                </a:cxn>
              </a:cxnLst>
              <a:rect l="0" t="0" r="r" b="b"/>
              <a:pathLst>
                <a:path w="66" h="79">
                  <a:moveTo>
                    <a:pt x="66" y="79"/>
                  </a:moveTo>
                  <a:lnTo>
                    <a:pt x="49" y="79"/>
                  </a:lnTo>
                  <a:lnTo>
                    <a:pt x="49" y="46"/>
                  </a:lnTo>
                  <a:lnTo>
                    <a:pt x="17" y="46"/>
                  </a:lnTo>
                  <a:lnTo>
                    <a:pt x="17" y="79"/>
                  </a:lnTo>
                  <a:lnTo>
                    <a:pt x="0" y="79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32"/>
                  </a:lnTo>
                  <a:lnTo>
                    <a:pt x="49" y="32"/>
                  </a:lnTo>
                  <a:lnTo>
                    <a:pt x="49" y="0"/>
                  </a:lnTo>
                  <a:lnTo>
                    <a:pt x="66" y="0"/>
                  </a:lnTo>
                  <a:lnTo>
                    <a:pt x="66" y="79"/>
                  </a:lnTo>
                  <a:lnTo>
                    <a:pt x="66" y="7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noFill/>
                </a:ln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945342" y="4178683"/>
              <a:ext cx="851667" cy="851660"/>
            </a:xfrm>
            <a:custGeom>
              <a:avLst/>
              <a:gdLst/>
              <a:ahLst/>
              <a:cxnLst>
                <a:cxn ang="0">
                  <a:pos x="868" y="151"/>
                </a:cxn>
                <a:cxn ang="0">
                  <a:pos x="960" y="501"/>
                </a:cxn>
                <a:cxn ang="0">
                  <a:pos x="809" y="893"/>
                </a:cxn>
                <a:cxn ang="0">
                  <a:pos x="497" y="976"/>
                </a:cxn>
                <a:cxn ang="0">
                  <a:pos x="85" y="810"/>
                </a:cxn>
                <a:cxn ang="0">
                  <a:pos x="0" y="493"/>
                </a:cxn>
                <a:cxn ang="0">
                  <a:pos x="144" y="92"/>
                </a:cxn>
                <a:cxn ang="0">
                  <a:pos x="480" y="0"/>
                </a:cxn>
                <a:cxn ang="0">
                  <a:pos x="868" y="151"/>
                </a:cxn>
                <a:cxn ang="0">
                  <a:pos x="270" y="259"/>
                </a:cxn>
                <a:cxn ang="0">
                  <a:pos x="228" y="484"/>
                </a:cxn>
                <a:cxn ang="0">
                  <a:pos x="480" y="818"/>
                </a:cxn>
                <a:cxn ang="0">
                  <a:pos x="733" y="493"/>
                </a:cxn>
                <a:cxn ang="0">
                  <a:pos x="480" y="167"/>
                </a:cxn>
                <a:cxn ang="0">
                  <a:pos x="270" y="259"/>
                </a:cxn>
              </a:cxnLst>
              <a:rect l="0" t="0" r="r" b="b"/>
              <a:pathLst>
                <a:path w="960" h="976">
                  <a:moveTo>
                    <a:pt x="868" y="151"/>
                  </a:moveTo>
                  <a:cubicBezTo>
                    <a:pt x="927" y="226"/>
                    <a:pt x="960" y="351"/>
                    <a:pt x="960" y="501"/>
                  </a:cubicBezTo>
                  <a:cubicBezTo>
                    <a:pt x="960" y="676"/>
                    <a:pt x="910" y="810"/>
                    <a:pt x="809" y="893"/>
                  </a:cubicBezTo>
                  <a:cubicBezTo>
                    <a:pt x="742" y="951"/>
                    <a:pt x="624" y="976"/>
                    <a:pt x="497" y="976"/>
                  </a:cubicBezTo>
                  <a:cubicBezTo>
                    <a:pt x="312" y="976"/>
                    <a:pt x="160" y="918"/>
                    <a:pt x="85" y="810"/>
                  </a:cubicBezTo>
                  <a:cubicBezTo>
                    <a:pt x="26" y="726"/>
                    <a:pt x="0" y="626"/>
                    <a:pt x="0" y="493"/>
                  </a:cubicBezTo>
                  <a:cubicBezTo>
                    <a:pt x="0" y="309"/>
                    <a:pt x="51" y="167"/>
                    <a:pt x="144" y="92"/>
                  </a:cubicBezTo>
                  <a:cubicBezTo>
                    <a:pt x="228" y="34"/>
                    <a:pt x="346" y="0"/>
                    <a:pt x="480" y="0"/>
                  </a:cubicBezTo>
                  <a:cubicBezTo>
                    <a:pt x="657" y="0"/>
                    <a:pt x="792" y="51"/>
                    <a:pt x="868" y="151"/>
                  </a:cubicBezTo>
                  <a:close/>
                  <a:moveTo>
                    <a:pt x="270" y="259"/>
                  </a:moveTo>
                  <a:cubicBezTo>
                    <a:pt x="245" y="309"/>
                    <a:pt x="228" y="384"/>
                    <a:pt x="228" y="484"/>
                  </a:cubicBezTo>
                  <a:cubicBezTo>
                    <a:pt x="228" y="718"/>
                    <a:pt x="304" y="818"/>
                    <a:pt x="480" y="818"/>
                  </a:cubicBezTo>
                  <a:cubicBezTo>
                    <a:pt x="657" y="818"/>
                    <a:pt x="733" y="718"/>
                    <a:pt x="733" y="493"/>
                  </a:cubicBezTo>
                  <a:cubicBezTo>
                    <a:pt x="733" y="267"/>
                    <a:pt x="657" y="167"/>
                    <a:pt x="480" y="167"/>
                  </a:cubicBezTo>
                  <a:cubicBezTo>
                    <a:pt x="388" y="167"/>
                    <a:pt x="312" y="201"/>
                    <a:pt x="270" y="25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noFill/>
                </a:ln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2850908" y="4178683"/>
              <a:ext cx="819322" cy="851660"/>
            </a:xfrm>
            <a:custGeom>
              <a:avLst/>
              <a:gdLst/>
              <a:ahLst/>
              <a:cxnLst>
                <a:cxn ang="0">
                  <a:pos x="52" y="800"/>
                </a:cxn>
                <a:cxn ang="0">
                  <a:pos x="503" y="800"/>
                </a:cxn>
                <a:cxn ang="0">
                  <a:pos x="648" y="775"/>
                </a:cxn>
                <a:cxn ang="0">
                  <a:pos x="699" y="690"/>
                </a:cxn>
                <a:cxn ang="0">
                  <a:pos x="630" y="581"/>
                </a:cxn>
                <a:cxn ang="0">
                  <a:pos x="528" y="564"/>
                </a:cxn>
                <a:cxn ang="0">
                  <a:pos x="341" y="564"/>
                </a:cxn>
                <a:cxn ang="0">
                  <a:pos x="94" y="505"/>
                </a:cxn>
                <a:cxn ang="0">
                  <a:pos x="0" y="287"/>
                </a:cxn>
                <a:cxn ang="0">
                  <a:pos x="171" y="17"/>
                </a:cxn>
                <a:cxn ang="0">
                  <a:pos x="384" y="0"/>
                </a:cxn>
                <a:cxn ang="0">
                  <a:pos x="877" y="0"/>
                </a:cxn>
                <a:cxn ang="0">
                  <a:pos x="877" y="169"/>
                </a:cxn>
                <a:cxn ang="0">
                  <a:pos x="435" y="169"/>
                </a:cxn>
                <a:cxn ang="0">
                  <a:pos x="298" y="177"/>
                </a:cxn>
                <a:cxn ang="0">
                  <a:pos x="239" y="278"/>
                </a:cxn>
                <a:cxn ang="0">
                  <a:pos x="290" y="379"/>
                </a:cxn>
                <a:cxn ang="0">
                  <a:pos x="418" y="396"/>
                </a:cxn>
                <a:cxn ang="0">
                  <a:pos x="571" y="396"/>
                </a:cxn>
                <a:cxn ang="0">
                  <a:pos x="852" y="472"/>
                </a:cxn>
                <a:cxn ang="0">
                  <a:pos x="928" y="690"/>
                </a:cxn>
                <a:cxn ang="0">
                  <a:pos x="801" y="934"/>
                </a:cxn>
                <a:cxn ang="0">
                  <a:pos x="545" y="976"/>
                </a:cxn>
                <a:cxn ang="0">
                  <a:pos x="52" y="976"/>
                </a:cxn>
                <a:cxn ang="0">
                  <a:pos x="52" y="800"/>
                </a:cxn>
              </a:cxnLst>
              <a:rect l="0" t="0" r="r" b="b"/>
              <a:pathLst>
                <a:path w="928" h="976">
                  <a:moveTo>
                    <a:pt x="52" y="800"/>
                  </a:moveTo>
                  <a:cubicBezTo>
                    <a:pt x="503" y="800"/>
                    <a:pt x="503" y="800"/>
                    <a:pt x="503" y="800"/>
                  </a:cubicBezTo>
                  <a:cubicBezTo>
                    <a:pt x="579" y="800"/>
                    <a:pt x="622" y="791"/>
                    <a:pt x="648" y="775"/>
                  </a:cubicBezTo>
                  <a:cubicBezTo>
                    <a:pt x="673" y="758"/>
                    <a:pt x="699" y="724"/>
                    <a:pt x="699" y="690"/>
                  </a:cubicBezTo>
                  <a:cubicBezTo>
                    <a:pt x="699" y="640"/>
                    <a:pt x="673" y="606"/>
                    <a:pt x="630" y="581"/>
                  </a:cubicBezTo>
                  <a:cubicBezTo>
                    <a:pt x="613" y="573"/>
                    <a:pt x="571" y="564"/>
                    <a:pt x="528" y="564"/>
                  </a:cubicBezTo>
                  <a:cubicBezTo>
                    <a:pt x="341" y="564"/>
                    <a:pt x="341" y="564"/>
                    <a:pt x="341" y="564"/>
                  </a:cubicBezTo>
                  <a:cubicBezTo>
                    <a:pt x="222" y="564"/>
                    <a:pt x="145" y="547"/>
                    <a:pt x="94" y="505"/>
                  </a:cubicBezTo>
                  <a:cubicBezTo>
                    <a:pt x="35" y="446"/>
                    <a:pt x="0" y="371"/>
                    <a:pt x="0" y="287"/>
                  </a:cubicBezTo>
                  <a:cubicBezTo>
                    <a:pt x="0" y="160"/>
                    <a:pt x="69" y="51"/>
                    <a:pt x="171" y="17"/>
                  </a:cubicBezTo>
                  <a:cubicBezTo>
                    <a:pt x="222" y="0"/>
                    <a:pt x="273" y="0"/>
                    <a:pt x="384" y="0"/>
                  </a:cubicBezTo>
                  <a:cubicBezTo>
                    <a:pt x="877" y="0"/>
                    <a:pt x="877" y="0"/>
                    <a:pt x="877" y="0"/>
                  </a:cubicBezTo>
                  <a:cubicBezTo>
                    <a:pt x="877" y="169"/>
                    <a:pt x="877" y="169"/>
                    <a:pt x="877" y="169"/>
                  </a:cubicBezTo>
                  <a:cubicBezTo>
                    <a:pt x="435" y="169"/>
                    <a:pt x="435" y="169"/>
                    <a:pt x="435" y="169"/>
                  </a:cubicBezTo>
                  <a:cubicBezTo>
                    <a:pt x="341" y="177"/>
                    <a:pt x="333" y="177"/>
                    <a:pt x="298" y="177"/>
                  </a:cubicBezTo>
                  <a:cubicBezTo>
                    <a:pt x="256" y="194"/>
                    <a:pt x="239" y="228"/>
                    <a:pt x="239" y="278"/>
                  </a:cubicBezTo>
                  <a:cubicBezTo>
                    <a:pt x="239" y="329"/>
                    <a:pt x="256" y="362"/>
                    <a:pt x="290" y="379"/>
                  </a:cubicBezTo>
                  <a:cubicBezTo>
                    <a:pt x="324" y="388"/>
                    <a:pt x="341" y="396"/>
                    <a:pt x="418" y="396"/>
                  </a:cubicBezTo>
                  <a:cubicBezTo>
                    <a:pt x="571" y="396"/>
                    <a:pt x="571" y="396"/>
                    <a:pt x="571" y="396"/>
                  </a:cubicBezTo>
                  <a:cubicBezTo>
                    <a:pt x="716" y="396"/>
                    <a:pt x="801" y="413"/>
                    <a:pt x="852" y="472"/>
                  </a:cubicBezTo>
                  <a:cubicBezTo>
                    <a:pt x="903" y="514"/>
                    <a:pt x="928" y="606"/>
                    <a:pt x="928" y="690"/>
                  </a:cubicBezTo>
                  <a:cubicBezTo>
                    <a:pt x="928" y="791"/>
                    <a:pt x="877" y="884"/>
                    <a:pt x="801" y="934"/>
                  </a:cubicBezTo>
                  <a:cubicBezTo>
                    <a:pt x="758" y="968"/>
                    <a:pt x="690" y="976"/>
                    <a:pt x="545" y="976"/>
                  </a:cubicBezTo>
                  <a:cubicBezTo>
                    <a:pt x="52" y="976"/>
                    <a:pt x="52" y="976"/>
                    <a:pt x="52" y="976"/>
                  </a:cubicBezTo>
                  <a:cubicBezTo>
                    <a:pt x="52" y="800"/>
                    <a:pt x="52" y="800"/>
                    <a:pt x="52" y="800"/>
                  </a:cubicBezTo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>
                  <a:noFill/>
                </a:ln>
              </a:endParaRPr>
            </a:p>
          </p:txBody>
        </p:sp>
      </p:grp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935980" y="6556248"/>
            <a:ext cx="2895600" cy="2127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>
                <a:solidFill>
                  <a:schemeClr val="bg1">
                    <a:lumMod val="95000"/>
                  </a:schemeClr>
                </a:solidFill>
              </a:rPr>
              <a:t>© Sophos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2352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">
    <p:bg>
      <p:bgPr>
        <a:gradFill>
          <a:gsLst>
            <a:gs pos="0">
              <a:srgbClr val="105499"/>
            </a:gs>
            <a:gs pos="40000">
              <a:srgbClr val="083F76"/>
            </a:gs>
            <a:gs pos="100000">
              <a:srgbClr val="001021"/>
            </a:gs>
            <a:gs pos="8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2002635"/>
            <a:ext cx="7886700" cy="2852737"/>
          </a:xfrm>
        </p:spPr>
        <p:txBody>
          <a:bodyPr anchor="ctr">
            <a:normAutofit/>
          </a:bodyPr>
          <a:lstStyle>
            <a:lvl1pPr algn="ctr">
              <a:defRPr sz="3600" cap="none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61" y="6129917"/>
            <a:ext cx="1346636" cy="3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9229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idx="1" hasCustomPrompt="1"/>
          </p:nvPr>
        </p:nvSpPr>
        <p:spPr>
          <a:xfrm>
            <a:off x="315098" y="1332337"/>
            <a:ext cx="8476488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122945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Column (Dark)">
    <p:bg>
      <p:bgPr>
        <a:gradFill>
          <a:gsLst>
            <a:gs pos="0">
              <a:srgbClr val="105499"/>
            </a:gs>
            <a:gs pos="40000">
              <a:srgbClr val="083F76"/>
            </a:gs>
            <a:gs pos="100000">
              <a:srgbClr val="001021"/>
            </a:gs>
            <a:gs pos="8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15098" y="284205"/>
            <a:ext cx="8476488" cy="914400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34631" y="6478067"/>
            <a:ext cx="3402742" cy="365125"/>
          </a:xfrm>
        </p:spPr>
        <p:txBody>
          <a:bodyPr/>
          <a:lstStyle/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7851" y="6478067"/>
            <a:ext cx="380901" cy="365125"/>
          </a:xfrm>
        </p:spPr>
        <p:txBody>
          <a:bodyPr/>
          <a:lstStyle/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idx="1" hasCustomPrompt="1"/>
          </p:nvPr>
        </p:nvSpPr>
        <p:spPr>
          <a:xfrm>
            <a:off x="315098" y="1332337"/>
            <a:ext cx="8476488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79" y="6600275"/>
            <a:ext cx="617220" cy="1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4722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idx="1" hasCustomPrompt="1"/>
          </p:nvPr>
        </p:nvSpPr>
        <p:spPr>
          <a:xfrm>
            <a:off x="315098" y="1532709"/>
            <a:ext cx="8476488" cy="4767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15518" y="997764"/>
            <a:ext cx="8476059" cy="419100"/>
          </a:xfrm>
        </p:spPr>
        <p:txBody>
          <a:bodyPr>
            <a:noAutofit/>
          </a:bodyPr>
          <a:lstStyle>
            <a:lvl1pPr marL="0" indent="0">
              <a:buNone/>
              <a:defRPr sz="1800" i="1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4671303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Text Placeholder 11"/>
          <p:cNvSpPr>
            <a:spLocks noGrp="1"/>
          </p:cNvSpPr>
          <p:nvPr>
            <p:ph idx="1" hasCustomPrompt="1"/>
          </p:nvPr>
        </p:nvSpPr>
        <p:spPr>
          <a:xfrm>
            <a:off x="315098" y="1332337"/>
            <a:ext cx="411480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idx="12" hasCustomPrompt="1"/>
          </p:nvPr>
        </p:nvSpPr>
        <p:spPr>
          <a:xfrm>
            <a:off x="4643051" y="1332337"/>
            <a:ext cx="411480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1451959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(Dark)">
    <p:bg>
      <p:bgPr>
        <a:gradFill>
          <a:gsLst>
            <a:gs pos="0">
              <a:srgbClr val="105499"/>
            </a:gs>
            <a:gs pos="40000">
              <a:srgbClr val="083F76"/>
            </a:gs>
            <a:gs pos="100000">
              <a:srgbClr val="001021"/>
            </a:gs>
            <a:gs pos="80000">
              <a:schemeClr val="accent6">
                <a:lumMod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15098" y="284205"/>
            <a:ext cx="8476488" cy="914400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4631" y="6478067"/>
            <a:ext cx="3402742" cy="365125"/>
          </a:xfrm>
        </p:spPr>
        <p:txBody>
          <a:bodyPr/>
          <a:lstStyle/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57851" y="6478067"/>
            <a:ext cx="380901" cy="365125"/>
          </a:xfrm>
        </p:spPr>
        <p:txBody>
          <a:bodyPr/>
          <a:lstStyle/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idx="1" hasCustomPrompt="1"/>
          </p:nvPr>
        </p:nvSpPr>
        <p:spPr>
          <a:xfrm>
            <a:off x="315098" y="1332337"/>
            <a:ext cx="411480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idx="12" hasCustomPrompt="1"/>
          </p:nvPr>
        </p:nvSpPr>
        <p:spPr>
          <a:xfrm>
            <a:off x="4643051" y="1332337"/>
            <a:ext cx="411480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79" y="6600275"/>
            <a:ext cx="617220" cy="1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655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Text Placeholder 11"/>
          <p:cNvSpPr>
            <a:spLocks noGrp="1"/>
          </p:cNvSpPr>
          <p:nvPr>
            <p:ph idx="1" hasCustomPrompt="1"/>
          </p:nvPr>
        </p:nvSpPr>
        <p:spPr>
          <a:xfrm>
            <a:off x="315098" y="1332337"/>
            <a:ext cx="267462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idx="12" hasCustomPrompt="1"/>
          </p:nvPr>
        </p:nvSpPr>
        <p:spPr>
          <a:xfrm>
            <a:off x="3216032" y="1332337"/>
            <a:ext cx="267462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idx="13" hasCustomPrompt="1"/>
          </p:nvPr>
        </p:nvSpPr>
        <p:spPr>
          <a:xfrm>
            <a:off x="6116966" y="1332337"/>
            <a:ext cx="2674620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 baseline="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656548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6433738"/>
            <a:ext cx="9138753" cy="457200"/>
          </a:xfrm>
          <a:prstGeom prst="rect">
            <a:avLst/>
          </a:prstGeom>
          <a:solidFill>
            <a:schemeClr val="accent6"/>
          </a:solidFill>
          <a:effectLst>
            <a:innerShdw blurRad="63500" dist="63500" dir="162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79" y="6600275"/>
            <a:ext cx="617220" cy="1374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5098" y="284205"/>
            <a:ext cx="847648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a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34631" y="6478065"/>
            <a:ext cx="3402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5BB5">
                    <a:lumMod val="40000"/>
                    <a:lumOff val="60000"/>
                  </a:srgbClr>
                </a:solidFill>
              </a:rPr>
              <a:t>Sophos Confidential</a:t>
            </a:r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7851" y="6478065"/>
            <a:ext cx="380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02BDA9C-0978-EE47-B544-15FE77EDF278}" type="slidenum">
              <a:rPr lang="en-US" smtClean="0">
                <a:solidFill>
                  <a:srgbClr val="005BB5">
                    <a:lumMod val="40000"/>
                    <a:lumOff val="6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BB5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315098" y="1332337"/>
            <a:ext cx="8476488" cy="496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5748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8" r:id="rId22"/>
    <p:sldLayoutId id="2147483653" r:id="rId23"/>
    <p:sldLayoutId id="2147483654" r:id="rId24"/>
    <p:sldLayoutId id="2147483660" r:id="rId2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b="1" kern="1200">
          <a:solidFill>
            <a:schemeClr val="accent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marR="0" indent="-17145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>
          <a:schemeClr val="accent1"/>
        </a:buClr>
        <a:buSzPct val="110000"/>
        <a:buFont typeface="Arial"/>
        <a:buChar char="•"/>
        <a:tabLst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>
          <a:schemeClr val="accent1"/>
        </a:buClr>
        <a:buSzPct val="75000"/>
        <a:buFont typeface="Courier New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>
          <a:schemeClr val="accent1"/>
        </a:buClr>
        <a:buSzTx/>
        <a:buFont typeface="LucidaGrande" charset="0"/>
        <a:buChar char="-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>
          <a:schemeClr val="accent1"/>
        </a:buClr>
        <a:buSzTx/>
        <a:buFont typeface="Wingdings" charset="2"/>
        <a:buChar char="§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211" y="0"/>
            <a:ext cx="6858000" cy="2387600"/>
          </a:xfrm>
        </p:spPr>
        <p:txBody>
          <a:bodyPr>
            <a:normAutofit/>
          </a:bodyPr>
          <a:lstStyle/>
          <a:p>
            <a:r>
              <a:rPr lang="hu-HU" dirty="0"/>
              <a:t>Office </a:t>
            </a:r>
            <a:r>
              <a:rPr lang="hu-HU" dirty="0" err="1"/>
              <a:t>bugs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rise</a:t>
            </a:r>
            <a:r>
              <a:rPr lang="hu-HU" dirty="0"/>
              <a:t> 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55959" y="1731470"/>
            <a:ext cx="4032504" cy="54864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Gabor Szappanos</a:t>
            </a:r>
          </a:p>
          <a:p>
            <a:pPr algn="ctr"/>
            <a:endParaRPr lang="hu-HU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22343-29E8-4E4E-9BD9-A8EA00CF1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8" y="2945281"/>
            <a:ext cx="7100679" cy="385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06153"/>
      </p:ext>
    </p:extLst>
  </p:cSld>
  <p:clrMapOvr>
    <a:masterClrMapping/>
  </p:clrMapOvr>
  <p:transition advTm="196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Document types in attacks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C8333-0B7F-C942-ADB4-E7CC8B59F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82" y="1879647"/>
            <a:ext cx="8011862" cy="4829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5D06BC-69FE-9B44-BD9D-9725D57D9770}"/>
              </a:ext>
            </a:extLst>
          </p:cNvPr>
          <p:cNvSpPr txBox="1"/>
          <p:nvPr/>
        </p:nvSpPr>
        <p:spPr>
          <a:xfrm>
            <a:off x="-14590" y="700716"/>
            <a:ext cx="91585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77% of the attacks use RTF documents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… the rest by courtesy of EQN_Kit2</a:t>
            </a:r>
          </a:p>
        </p:txBody>
      </p:sp>
    </p:spTree>
    <p:extLst>
      <p:ext uri="{BB962C8B-B14F-4D97-AF65-F5344CB8AC3E}">
        <p14:creationId xmlns:p14="http://schemas.microsoft.com/office/powerpoint/2010/main" val="2250607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Why RTF?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CDC0C-683A-0143-92BD-4EC62F731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012"/>
            <a:ext cx="9144000" cy="61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54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CA0866-4B87-0C44-8B9F-7F498BA9E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" y="843535"/>
            <a:ext cx="8029575" cy="5971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Why RTF?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703F1E-ED1A-C040-8F34-CA3EDE63E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6" y="702921"/>
            <a:ext cx="9021872" cy="6079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0EADC4-A017-214B-878F-740CD06F536D}"/>
              </a:ext>
            </a:extLst>
          </p:cNvPr>
          <p:cNvSpPr/>
          <p:nvPr/>
        </p:nvSpPr>
        <p:spPr>
          <a:xfrm>
            <a:off x="4986338" y="6547105"/>
            <a:ext cx="938974" cy="2823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603CB0-3FC6-1B48-9B24-192F7B0E4692}"/>
              </a:ext>
            </a:extLst>
          </p:cNvPr>
          <p:cNvSpPr/>
          <p:nvPr/>
        </p:nvSpPr>
        <p:spPr>
          <a:xfrm>
            <a:off x="551100" y="914400"/>
            <a:ext cx="8499348" cy="378565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8000" dirty="0"/>
              <a:t>﻿{\</a:t>
            </a:r>
            <a:r>
              <a:rPr lang="hu-HU" sz="8000" dirty="0" err="1"/>
              <a:t>rt</a:t>
            </a:r>
            <a:endParaRPr lang="hu-HU" sz="8000" dirty="0"/>
          </a:p>
          <a:p>
            <a:r>
              <a:rPr lang="hu-HU" sz="8000" dirty="0"/>
              <a:t>   Hello VB18!</a:t>
            </a:r>
          </a:p>
          <a:p>
            <a:r>
              <a:rPr lang="hu-HU" sz="80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305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3AE8B-FEED-D942-9274-5C812145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9" y="1563860"/>
            <a:ext cx="9108658" cy="4288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Let’s obfuscate! – </a:t>
            </a:r>
            <a:r>
              <a:rPr lang="en-GB" dirty="0" err="1"/>
              <a:t>Threadkit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70FDA0-35ED-424B-9531-0EE4CF699005}"/>
              </a:ext>
            </a:extLst>
          </p:cNvPr>
          <p:cNvGrpSpPr/>
          <p:nvPr/>
        </p:nvGrpSpPr>
        <p:grpSpPr>
          <a:xfrm>
            <a:off x="6777325" y="4374779"/>
            <a:ext cx="1524982" cy="1193290"/>
            <a:chOff x="6777325" y="4374779"/>
            <a:chExt cx="1524982" cy="1193290"/>
          </a:xfrm>
        </p:grpSpPr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1D16F22F-D8C5-8745-9E28-9DD51ADC6B67}"/>
                </a:ext>
              </a:extLst>
            </p:cNvPr>
            <p:cNvSpPr/>
            <p:nvPr/>
          </p:nvSpPr>
          <p:spPr>
            <a:xfrm>
              <a:off x="7893424" y="4383741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D86786BF-EF2D-674D-A683-B4337928E15E}"/>
                </a:ext>
              </a:extLst>
            </p:cNvPr>
            <p:cNvSpPr/>
            <p:nvPr/>
          </p:nvSpPr>
          <p:spPr>
            <a:xfrm>
              <a:off x="8022695" y="4845422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EADC5750-2596-3642-82A5-5031DCA8A886}"/>
                </a:ext>
              </a:extLst>
            </p:cNvPr>
            <p:cNvSpPr/>
            <p:nvPr/>
          </p:nvSpPr>
          <p:spPr>
            <a:xfrm>
              <a:off x="6786289" y="4858138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8" name="Frame 37">
              <a:extLst>
                <a:ext uri="{FF2B5EF4-FFF2-40B4-BE49-F238E27FC236}">
                  <a16:creationId xmlns:a16="http://schemas.microsoft.com/office/drawing/2014/main" id="{AF0FCAA5-2AB5-BF4B-800B-D5E7288F0D6A}"/>
                </a:ext>
              </a:extLst>
            </p:cNvPr>
            <p:cNvSpPr/>
            <p:nvPr/>
          </p:nvSpPr>
          <p:spPr>
            <a:xfrm>
              <a:off x="6777325" y="4612342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9" name="Frame 38">
              <a:extLst>
                <a:ext uri="{FF2B5EF4-FFF2-40B4-BE49-F238E27FC236}">
                  <a16:creationId xmlns:a16="http://schemas.microsoft.com/office/drawing/2014/main" id="{AB17C00E-FDC1-AB40-B8A6-8E662ADA067D}"/>
                </a:ext>
              </a:extLst>
            </p:cNvPr>
            <p:cNvSpPr/>
            <p:nvPr/>
          </p:nvSpPr>
          <p:spPr>
            <a:xfrm>
              <a:off x="6781808" y="4374779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40" name="Frame 39">
              <a:extLst>
                <a:ext uri="{FF2B5EF4-FFF2-40B4-BE49-F238E27FC236}">
                  <a16:creationId xmlns:a16="http://schemas.microsoft.com/office/drawing/2014/main" id="{6DD78B0C-13E4-3744-B1DC-B119C1B6938A}"/>
                </a:ext>
              </a:extLst>
            </p:cNvPr>
            <p:cNvSpPr/>
            <p:nvPr/>
          </p:nvSpPr>
          <p:spPr>
            <a:xfrm>
              <a:off x="7888943" y="4621306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41" name="Frame 40">
              <a:extLst>
                <a:ext uri="{FF2B5EF4-FFF2-40B4-BE49-F238E27FC236}">
                  <a16:creationId xmlns:a16="http://schemas.microsoft.com/office/drawing/2014/main" id="{327EB98E-F0EF-A842-BF1E-4843381C7BE8}"/>
                </a:ext>
              </a:extLst>
            </p:cNvPr>
            <p:cNvSpPr/>
            <p:nvPr/>
          </p:nvSpPr>
          <p:spPr>
            <a:xfrm>
              <a:off x="8050307" y="5078504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42" name="Frame 41">
              <a:extLst>
                <a:ext uri="{FF2B5EF4-FFF2-40B4-BE49-F238E27FC236}">
                  <a16:creationId xmlns:a16="http://schemas.microsoft.com/office/drawing/2014/main" id="{09C46185-91DF-444D-85E6-BA63AE172670}"/>
                </a:ext>
              </a:extLst>
            </p:cNvPr>
            <p:cNvSpPr/>
            <p:nvPr/>
          </p:nvSpPr>
          <p:spPr>
            <a:xfrm>
              <a:off x="8018214" y="5293298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44" name="Frame 43">
              <a:extLst>
                <a:ext uri="{FF2B5EF4-FFF2-40B4-BE49-F238E27FC236}">
                  <a16:creationId xmlns:a16="http://schemas.microsoft.com/office/drawing/2014/main" id="{DD267664-11FB-A64C-97F4-9ACE81BB0324}"/>
                </a:ext>
              </a:extLst>
            </p:cNvPr>
            <p:cNvSpPr/>
            <p:nvPr/>
          </p:nvSpPr>
          <p:spPr>
            <a:xfrm>
              <a:off x="6956977" y="5064699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45" name="Frame 44">
              <a:extLst>
                <a:ext uri="{FF2B5EF4-FFF2-40B4-BE49-F238E27FC236}">
                  <a16:creationId xmlns:a16="http://schemas.microsoft.com/office/drawing/2014/main" id="{4A3AD878-C453-0042-84C9-6FA7AE6F0490}"/>
                </a:ext>
              </a:extLst>
            </p:cNvPr>
            <p:cNvSpPr/>
            <p:nvPr/>
          </p:nvSpPr>
          <p:spPr>
            <a:xfrm>
              <a:off x="6943172" y="5316069"/>
              <a:ext cx="252000" cy="252000"/>
            </a:xfrm>
            <a:prstGeom prst="fram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68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2C440-8972-9D49-B9B6-F2D0848D0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4" y="687641"/>
            <a:ext cx="9007382" cy="5786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Let’s obfuscate! – EQN_kit1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278BBB-FA34-3A4A-9EDF-BC4F34A22A4B}"/>
              </a:ext>
            </a:extLst>
          </p:cNvPr>
          <p:cNvGrpSpPr/>
          <p:nvPr/>
        </p:nvGrpSpPr>
        <p:grpSpPr>
          <a:xfrm>
            <a:off x="368812" y="1155276"/>
            <a:ext cx="219632" cy="4864508"/>
            <a:chOff x="76204" y="1155276"/>
            <a:chExt cx="219632" cy="4864508"/>
          </a:xfrm>
        </p:grpSpPr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5F006A42-D787-F04D-8C61-1825080D2CB8}"/>
                </a:ext>
              </a:extLst>
            </p:cNvPr>
            <p:cNvSpPr/>
            <p:nvPr/>
          </p:nvSpPr>
          <p:spPr>
            <a:xfrm>
              <a:off x="76204" y="1155276"/>
              <a:ext cx="219632" cy="337348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7" name="Frame 26">
              <a:extLst>
                <a:ext uri="{FF2B5EF4-FFF2-40B4-BE49-F238E27FC236}">
                  <a16:creationId xmlns:a16="http://schemas.microsoft.com/office/drawing/2014/main" id="{465A247D-2DAF-5348-A4B8-CF356C7E35E0}"/>
                </a:ext>
              </a:extLst>
            </p:cNvPr>
            <p:cNvSpPr/>
            <p:nvPr/>
          </p:nvSpPr>
          <p:spPr>
            <a:xfrm>
              <a:off x="76204" y="1909803"/>
              <a:ext cx="219632" cy="337348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FA8AF3EF-25B3-194C-AC30-1BFBF7676D5B}"/>
                </a:ext>
              </a:extLst>
            </p:cNvPr>
            <p:cNvSpPr/>
            <p:nvPr/>
          </p:nvSpPr>
          <p:spPr>
            <a:xfrm>
              <a:off x="76204" y="2664330"/>
              <a:ext cx="219632" cy="337348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9" name="Frame 28">
              <a:extLst>
                <a:ext uri="{FF2B5EF4-FFF2-40B4-BE49-F238E27FC236}">
                  <a16:creationId xmlns:a16="http://schemas.microsoft.com/office/drawing/2014/main" id="{A650C94F-59D3-CE43-92FA-AFEC59F3FFA8}"/>
                </a:ext>
              </a:extLst>
            </p:cNvPr>
            <p:cNvSpPr/>
            <p:nvPr/>
          </p:nvSpPr>
          <p:spPr>
            <a:xfrm>
              <a:off x="76204" y="3418857"/>
              <a:ext cx="219632" cy="337348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9AC04C10-4914-6E4D-9071-35ACFD79DB76}"/>
                </a:ext>
              </a:extLst>
            </p:cNvPr>
            <p:cNvSpPr/>
            <p:nvPr/>
          </p:nvSpPr>
          <p:spPr>
            <a:xfrm>
              <a:off x="76204" y="4173384"/>
              <a:ext cx="219632" cy="337348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BB5A7A36-5CCE-0844-A63D-715B51CF5C14}"/>
                </a:ext>
              </a:extLst>
            </p:cNvPr>
            <p:cNvSpPr/>
            <p:nvPr/>
          </p:nvSpPr>
          <p:spPr>
            <a:xfrm>
              <a:off x="76204" y="4927911"/>
              <a:ext cx="219632" cy="337348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2" name="Frame 31">
              <a:extLst>
                <a:ext uri="{FF2B5EF4-FFF2-40B4-BE49-F238E27FC236}">
                  <a16:creationId xmlns:a16="http://schemas.microsoft.com/office/drawing/2014/main" id="{5F34212B-9729-9B42-8100-BB8699BEFE37}"/>
                </a:ext>
              </a:extLst>
            </p:cNvPr>
            <p:cNvSpPr/>
            <p:nvPr/>
          </p:nvSpPr>
          <p:spPr>
            <a:xfrm>
              <a:off x="76204" y="5682436"/>
              <a:ext cx="219632" cy="337348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2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6DEE5C-38C2-B041-915F-C9BD536C5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8241"/>
            <a:ext cx="9144000" cy="2619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Let’s obfuscate! – EQN_kit3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807639-2BB7-A04A-8113-2A070CC1D59A}"/>
              </a:ext>
            </a:extLst>
          </p:cNvPr>
          <p:cNvGrpSpPr/>
          <p:nvPr/>
        </p:nvGrpSpPr>
        <p:grpSpPr>
          <a:xfrm>
            <a:off x="2816520" y="2318028"/>
            <a:ext cx="6143443" cy="1715178"/>
            <a:chOff x="2816520" y="2318028"/>
            <a:chExt cx="6143443" cy="1715178"/>
          </a:xfrm>
        </p:grpSpPr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33AA8CC7-D124-1A48-BE8E-646436FFDC11}"/>
                </a:ext>
              </a:extLst>
            </p:cNvPr>
            <p:cNvSpPr/>
            <p:nvPr/>
          </p:nvSpPr>
          <p:spPr>
            <a:xfrm>
              <a:off x="8636475" y="2338158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D49BB89A-1834-294E-9561-DA8665162369}"/>
                </a:ext>
              </a:extLst>
            </p:cNvPr>
            <p:cNvSpPr/>
            <p:nvPr/>
          </p:nvSpPr>
          <p:spPr>
            <a:xfrm>
              <a:off x="8636475" y="2755103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46A9099E-9E4B-9046-AF71-13E8DC17669E}"/>
                </a:ext>
              </a:extLst>
            </p:cNvPr>
            <p:cNvSpPr/>
            <p:nvPr/>
          </p:nvSpPr>
          <p:spPr>
            <a:xfrm>
              <a:off x="8636475" y="3172048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4EDE3663-637B-CE4E-B050-602EF40F79F3}"/>
                </a:ext>
              </a:extLst>
            </p:cNvPr>
            <p:cNvSpPr/>
            <p:nvPr/>
          </p:nvSpPr>
          <p:spPr>
            <a:xfrm>
              <a:off x="5735124" y="2318028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4" name="Frame 33">
              <a:extLst>
                <a:ext uri="{FF2B5EF4-FFF2-40B4-BE49-F238E27FC236}">
                  <a16:creationId xmlns:a16="http://schemas.microsoft.com/office/drawing/2014/main" id="{2CCE6B89-3DB1-9A4C-A4BC-E1268847A109}"/>
                </a:ext>
              </a:extLst>
            </p:cNvPr>
            <p:cNvSpPr/>
            <p:nvPr/>
          </p:nvSpPr>
          <p:spPr>
            <a:xfrm>
              <a:off x="5735124" y="2734973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5" name="Frame 34">
              <a:extLst>
                <a:ext uri="{FF2B5EF4-FFF2-40B4-BE49-F238E27FC236}">
                  <a16:creationId xmlns:a16="http://schemas.microsoft.com/office/drawing/2014/main" id="{8117D2CF-5690-4F43-BF43-0F86EAF7AF5C}"/>
                </a:ext>
              </a:extLst>
            </p:cNvPr>
            <p:cNvSpPr/>
            <p:nvPr/>
          </p:nvSpPr>
          <p:spPr>
            <a:xfrm>
              <a:off x="5735124" y="3151918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7" name="Frame 36">
              <a:extLst>
                <a:ext uri="{FF2B5EF4-FFF2-40B4-BE49-F238E27FC236}">
                  <a16:creationId xmlns:a16="http://schemas.microsoft.com/office/drawing/2014/main" id="{1E827974-C293-D941-A065-E40348F18806}"/>
                </a:ext>
              </a:extLst>
            </p:cNvPr>
            <p:cNvSpPr/>
            <p:nvPr/>
          </p:nvSpPr>
          <p:spPr>
            <a:xfrm>
              <a:off x="2816520" y="2332404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8" name="Frame 37">
              <a:extLst>
                <a:ext uri="{FF2B5EF4-FFF2-40B4-BE49-F238E27FC236}">
                  <a16:creationId xmlns:a16="http://schemas.microsoft.com/office/drawing/2014/main" id="{6C8534B4-0DC7-1F45-A170-9B5D7ACD7C7D}"/>
                </a:ext>
              </a:extLst>
            </p:cNvPr>
            <p:cNvSpPr/>
            <p:nvPr/>
          </p:nvSpPr>
          <p:spPr>
            <a:xfrm>
              <a:off x="2816520" y="2749349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39" name="Frame 38">
              <a:extLst>
                <a:ext uri="{FF2B5EF4-FFF2-40B4-BE49-F238E27FC236}">
                  <a16:creationId xmlns:a16="http://schemas.microsoft.com/office/drawing/2014/main" id="{DD8D6EAB-1F35-934A-9DA7-BCAE94E65BEF}"/>
                </a:ext>
              </a:extLst>
            </p:cNvPr>
            <p:cNvSpPr/>
            <p:nvPr/>
          </p:nvSpPr>
          <p:spPr>
            <a:xfrm>
              <a:off x="2816520" y="3166294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40" name="Frame 39">
              <a:extLst>
                <a:ext uri="{FF2B5EF4-FFF2-40B4-BE49-F238E27FC236}">
                  <a16:creationId xmlns:a16="http://schemas.microsoft.com/office/drawing/2014/main" id="{DA7B55E4-F69D-DD47-BCEA-7AC722A4A27F}"/>
                </a:ext>
              </a:extLst>
            </p:cNvPr>
            <p:cNvSpPr/>
            <p:nvPr/>
          </p:nvSpPr>
          <p:spPr>
            <a:xfrm>
              <a:off x="2816520" y="3583239"/>
              <a:ext cx="323488" cy="449967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39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Payloads delivered by Office exploits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38EEB-0392-0C46-95F7-D9BB360FB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914400"/>
            <a:ext cx="8950164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3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 err="1"/>
              <a:t>Threadkit</a:t>
            </a:r>
            <a:r>
              <a:rPr lang="en-GB" dirty="0"/>
              <a:t> data sheet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24138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Supported exploits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CVE-2017-8570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CVE-2017-11882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CVE-2018-0802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CVE-2018-4878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CVE-2018-8174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1C0E6-50C4-A046-8118-1AA5F7A487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145" y="2260216"/>
            <a:ext cx="7778067" cy="453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EED58C-6F2B-FC47-8035-33774C56DEB4}"/>
              </a:ext>
            </a:extLst>
          </p:cNvPr>
          <p:cNvSpPr txBox="1"/>
          <p:nvPr/>
        </p:nvSpPr>
        <p:spPr>
          <a:xfrm>
            <a:off x="4905756" y="868498"/>
            <a:ext cx="4468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Multiple exploits in a single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Used by high-end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Price: 800 USD (400 USD for update)</a:t>
            </a:r>
          </a:p>
        </p:txBody>
      </p:sp>
    </p:spTree>
    <p:extLst>
      <p:ext uri="{BB962C8B-B14F-4D97-AF65-F5344CB8AC3E}">
        <p14:creationId xmlns:p14="http://schemas.microsoft.com/office/powerpoint/2010/main" val="1020065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9E371-9858-624C-9D9B-8B8BF4C46EAC}"/>
              </a:ext>
            </a:extLst>
          </p:cNvPr>
          <p:cNvPicPr/>
          <p:nvPr/>
        </p:nvPicPr>
        <p:blipFill rotWithShape="1">
          <a:blip r:embed="rId3"/>
          <a:srcRect b="279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5A22F-E49A-744C-9344-192D8253C0F9}"/>
              </a:ext>
            </a:extLst>
          </p:cNvPr>
          <p:cNvSpPr txBox="1"/>
          <p:nvPr/>
        </p:nvSpPr>
        <p:spPr>
          <a:xfrm>
            <a:off x="2560320" y="2523744"/>
            <a:ext cx="42468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0" b="1" dirty="0">
                <a:solidFill>
                  <a:schemeClr val="bg2"/>
                </a:solidFill>
              </a:rPr>
              <a:t>EQN_Kit2</a:t>
            </a:r>
          </a:p>
        </p:txBody>
      </p:sp>
    </p:spTree>
    <p:extLst>
      <p:ext uri="{BB962C8B-B14F-4D97-AF65-F5344CB8AC3E}">
        <p14:creationId xmlns:p14="http://schemas.microsoft.com/office/powerpoint/2010/main" val="14322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35" y="0"/>
            <a:ext cx="8476488" cy="667765"/>
          </a:xfrm>
        </p:spPr>
        <p:txBody>
          <a:bodyPr>
            <a:normAutofit/>
          </a:bodyPr>
          <a:lstStyle/>
          <a:p>
            <a:r>
              <a:rPr lang="en-GB" dirty="0"/>
              <a:t>Executive summary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67765"/>
            <a:ext cx="9144000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We see more Office document exploit attacks than ever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Office documents are good for malware delivery</a:t>
            </a:r>
          </a:p>
          <a:p>
            <a:pPr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…even better with exploits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It was never this easy to access Office exploits</a:t>
            </a:r>
          </a:p>
          <a:p>
            <a:pPr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…and the criminals are well aware of that</a:t>
            </a:r>
          </a:p>
          <a:p>
            <a:pPr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…but they still can’t work with the exploits themselves</a:t>
            </a:r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Everything we observe is driven by the exploit builders</a:t>
            </a:r>
          </a:p>
        </p:txBody>
      </p:sp>
    </p:spTree>
    <p:extLst>
      <p:ext uri="{BB962C8B-B14F-4D97-AF65-F5344CB8AC3E}">
        <p14:creationId xmlns:p14="http://schemas.microsoft.com/office/powerpoint/2010/main" val="20913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The Old Phantom </a:t>
            </a:r>
            <a:r>
              <a:rPr lang="en-GB" dirty="0" err="1"/>
              <a:t>Crypter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3050F-8BD6-034B-8172-AA57D3F4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8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Typical users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6FF88-D627-1846-8B78-9FB4752A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272"/>
            <a:ext cx="9144000" cy="6199728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E242912A-0D85-074A-9F3E-496A19D5AA38}"/>
              </a:ext>
            </a:extLst>
          </p:cNvPr>
          <p:cNvSpPr/>
          <p:nvPr/>
        </p:nvSpPr>
        <p:spPr>
          <a:xfrm>
            <a:off x="475488" y="5358384"/>
            <a:ext cx="8083296" cy="64008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8CABA-37D6-2444-8F35-0FB3B6545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21496"/>
            <a:ext cx="9144000" cy="24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0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The Old Phantom </a:t>
            </a:r>
            <a:r>
              <a:rPr lang="en-GB" dirty="0" err="1"/>
              <a:t>Crypter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44480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Supported exploits: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CVE-2010-3333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CVE-2012-0158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CVE-2014-6352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CVE-2015-2545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CVE-2017-0199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CVE-2017-8750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CEV-2017-11882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CVE-2018-0802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D2E454-6F13-CA46-A636-7A8E138A4B2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0930" y="2857500"/>
            <a:ext cx="8409652" cy="37468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7D67B4-81F3-D240-8E7E-E54B04745B5A}"/>
              </a:ext>
            </a:extLst>
          </p:cNvPr>
          <p:cNvSpPr/>
          <p:nvPr/>
        </p:nvSpPr>
        <p:spPr>
          <a:xfrm>
            <a:off x="3228975" y="83836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Supported file formats: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RTF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XLSX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PDF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DOCX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895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Flexible pricing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AD9098-7DF7-9F4C-ABEE-EA7F969DB4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973457"/>
            <a:ext cx="9144000" cy="4998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8D9C0-B483-A647-8157-44A25EC1E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457"/>
            <a:ext cx="9144000" cy="41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9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User base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654BD-D742-F647-80AB-1BBAE5545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9134"/>
            <a:ext cx="9144000" cy="2657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89530D-D175-4A40-A8BC-257FEE2A5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9540"/>
            <a:ext cx="9144000" cy="220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54D305-5C8E-B645-A84A-18EE38706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538" y="889540"/>
            <a:ext cx="74041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55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Build RTF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99E98-EC10-9647-86D8-52C3BA9B4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365"/>
            <a:ext cx="9144000" cy="484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79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Add a spoonful of obfuscation…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48713-699C-8E41-BDD8-3BCEF740D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2" y="690563"/>
            <a:ext cx="5656263" cy="5574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B8739-2A5B-7E4F-A607-FC359800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7" y="690563"/>
            <a:ext cx="9087478" cy="58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2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Finally wrap it in PDF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D57B4-002B-C34D-ADEA-CD6999F983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4592" y="987552"/>
            <a:ext cx="8741664" cy="5449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1809C-A8B5-944A-8607-6AC1543E644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621793"/>
            <a:ext cx="9144000" cy="58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The 1337 </a:t>
            </a:r>
            <a:r>
              <a:rPr lang="en-GB" dirty="0" err="1"/>
              <a:t>Ancalog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89093-AD62-3543-821F-4054911C2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8" y="1052201"/>
            <a:ext cx="8943975" cy="4649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568AA-19EB-2043-8869-276BABC23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208" y="1269746"/>
            <a:ext cx="1955800" cy="345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7F6CF-8684-C743-9DE4-54DDB42FA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72" y="2962656"/>
            <a:ext cx="8687431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4306 0.3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3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7A7BC8-69CC-CD44-B903-1FD2524F1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8" y="817378"/>
            <a:ext cx="9043987" cy="5522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Or maybe not…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E1E2-7EC9-1E42-A3FD-CA510056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450" y="1819938"/>
            <a:ext cx="6864350" cy="4765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2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76488" cy="735496"/>
          </a:xfrm>
        </p:spPr>
        <p:txBody>
          <a:bodyPr>
            <a:normAutofit/>
          </a:bodyPr>
          <a:lstStyle/>
          <a:p>
            <a:r>
              <a:rPr lang="en-GB" dirty="0"/>
              <a:t>The story of malicious Office documents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2DB5B-456F-8E4D-9450-7022A55675FF}"/>
              </a:ext>
            </a:extLst>
          </p:cNvPr>
          <p:cNvSpPr txBox="1"/>
          <p:nvPr/>
        </p:nvSpPr>
        <p:spPr>
          <a:xfrm>
            <a:off x="-13445" y="1075766"/>
            <a:ext cx="747538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1994-2003</a:t>
            </a:r>
            <a:r>
              <a:rPr lang="hu-H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ish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the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era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of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macro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viruses</a:t>
            </a:r>
            <a:endParaRPr lang="hu-H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2003-2013: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age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of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blissful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ignorance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(APT)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2013-2017: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cybercrime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(1st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gen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builders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2017- :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cybercrime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next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gen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32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builders</a:t>
            </a:r>
            <a:r>
              <a:rPr lang="hu-HU" sz="32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FBD57-4B23-8443-A11E-22C95D1BA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803" y="892542"/>
            <a:ext cx="1379863" cy="1050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8EA74-8375-8745-9BEA-0BF7BB8F92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50" y="2232212"/>
            <a:ext cx="1327150" cy="1195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7092A-5956-9C4C-B1B1-6FA94F8541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909" y="3678274"/>
            <a:ext cx="1452282" cy="1106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21256-A4D8-AE47-8B2C-0A789FCCA5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945" y="5162471"/>
            <a:ext cx="656204" cy="499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0DF778-C86C-E841-8DAF-96F7EDF575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460" y="5153507"/>
            <a:ext cx="656204" cy="499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D61C13-158D-7B4E-808D-5708B56331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422" y="5144543"/>
            <a:ext cx="656204" cy="4999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E86668-D7F3-E444-9BE7-E478C04DB4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428" y="5798963"/>
            <a:ext cx="656204" cy="4999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2C2E6A-5452-2D4A-9F30-CCA09D092F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943" y="5789999"/>
            <a:ext cx="656204" cy="499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B0050F-1ED1-1341-B3CA-29A7524F50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905" y="5781035"/>
            <a:ext cx="656204" cy="4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9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Flashback Friday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0D391-ED53-0045-853C-2B1EEC092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3" y="454540"/>
            <a:ext cx="7792246" cy="63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10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Flashback Friday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2121E-F328-D345-8D6A-53F007FE1765}"/>
              </a:ext>
            </a:extLst>
          </p:cNvPr>
          <p:cNvSpPr txBox="1"/>
          <p:nvPr/>
        </p:nvSpPr>
        <p:spPr>
          <a:xfrm>
            <a:off x="4283293" y="2857595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bg2"/>
                </a:solidFill>
              </a:rPr>
              <a:t>vs.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2EC53-5D56-F44E-94A4-08752034F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4" y="609691"/>
            <a:ext cx="84328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12D283-2172-AF42-B66E-C7196E99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4" y="3684681"/>
            <a:ext cx="8991600" cy="252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030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Flashback Friday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C94736-3108-2848-A18F-9B35B30B2B92}"/>
              </a:ext>
            </a:extLst>
          </p:cNvPr>
          <p:cNvSpPr/>
          <p:nvPr/>
        </p:nvSpPr>
        <p:spPr>
          <a:xfrm>
            <a:off x="53144" y="71440"/>
            <a:ext cx="4057650" cy="639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﻿</a:t>
            </a: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[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Content_Types</a:t>
            </a: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+---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docProps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    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    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core.xml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 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+---xl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styles.xml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workbook.xml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+---drawings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|   drawing1.xml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|   vmlDrawing1.vml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|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\---_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    drawing1.xml.rels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 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+---embeddings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</a:t>
            </a: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FF0000"/>
                </a:highlight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oleObject1.bin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highlight>
                <a:srgbClr val="FF0000"/>
              </a:highlight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+---media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image1.jpeg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+---theme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theme1.xml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+---worksheets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|   sheet1.xml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|   sheet2.xml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|   sheet3.xml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|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\---_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    sheet1.xml.rels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|        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\---_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        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workbook.xml.rels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|           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\---_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605">
              <a:spcAft>
                <a:spcPts val="0"/>
              </a:spcAft>
            </a:pPr>
            <a:r>
              <a:rPr lang="en-GB" sz="1050" b="1" kern="50" dirty="0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  <a:r>
              <a:rPr lang="en-GB" sz="1050" b="1" kern="5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rels</a:t>
            </a:r>
            <a:endParaRPr lang="hu-HU" sz="1050" b="1" kern="50" dirty="0">
              <a:solidFill>
                <a:schemeClr val="bg2">
                  <a:lumMod val="20000"/>
                  <a:lumOff val="80000"/>
                </a:schemeClr>
              </a:solidFill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E31FE5-71F5-8B47-9D3A-449C87CC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73" y="2882635"/>
            <a:ext cx="6811963" cy="887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21F993-15B8-AA49-A853-EB906FEAF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001" y="4049711"/>
            <a:ext cx="6118098" cy="239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Flashback Friday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3E5A3-5229-E747-89A7-9DD6AC9B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6" y="42864"/>
            <a:ext cx="5622925" cy="2542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C6A2C-B95C-604D-A567-F9E7FC5DD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24" y="2658632"/>
            <a:ext cx="5586412" cy="41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0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450436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Delivered payload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8D943-580C-8D41-90BF-093D563C4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" y="857247"/>
            <a:ext cx="9044054" cy="55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383"/>
            <a:ext cx="8476488" cy="667765"/>
          </a:xfrm>
        </p:spPr>
        <p:txBody>
          <a:bodyPr>
            <a:normAutofit/>
          </a:bodyPr>
          <a:lstStyle/>
          <a:p>
            <a:r>
              <a:rPr lang="en-GB" dirty="0"/>
              <a:t>Life cycle of an exploit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F78BEA-A426-B54E-97CD-9794D7B6A0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780169"/>
              </p:ext>
            </p:extLst>
          </p:nvPr>
        </p:nvGraphicFramePr>
        <p:xfrm>
          <a:off x="0" y="914401"/>
          <a:ext cx="9144000" cy="554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92570-5ECE-4640-BAAC-CA859A3C032D}"/>
              </a:ext>
            </a:extLst>
          </p:cNvPr>
          <p:cNvCxnSpPr>
            <a:cxnSpLocks/>
          </p:cNvCxnSpPr>
          <p:nvPr/>
        </p:nvCxnSpPr>
        <p:spPr>
          <a:xfrm>
            <a:off x="1775010" y="2675965"/>
            <a:ext cx="0" cy="3442447"/>
          </a:xfrm>
          <a:prstGeom prst="line">
            <a:avLst/>
          </a:prstGeom>
          <a:ln w="76200" cmpd="tri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37C1AD-5364-544B-84B3-91E553332D15}"/>
              </a:ext>
            </a:extLst>
          </p:cNvPr>
          <p:cNvSpPr txBox="1"/>
          <p:nvPr/>
        </p:nvSpPr>
        <p:spPr>
          <a:xfrm>
            <a:off x="365641" y="2460583"/>
            <a:ext cx="1812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accent3"/>
                </a:solidFill>
              </a:rPr>
              <a:t>Patch </a:t>
            </a:r>
            <a:r>
              <a:rPr lang="hu-HU" sz="2800" dirty="0" err="1">
                <a:solidFill>
                  <a:schemeClr val="accent3"/>
                </a:solidFill>
              </a:rPr>
              <a:t>released</a:t>
            </a:r>
            <a:endParaRPr lang="hu-HU" sz="2800" dirty="0">
              <a:solidFill>
                <a:schemeClr val="accent3"/>
              </a:solidFill>
            </a:endParaRP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E08BD1E0-C8B0-BB46-8A29-21220EBCB679}"/>
              </a:ext>
            </a:extLst>
          </p:cNvPr>
          <p:cNvSpPr/>
          <p:nvPr/>
        </p:nvSpPr>
        <p:spPr>
          <a:xfrm>
            <a:off x="2178423" y="5767157"/>
            <a:ext cx="5190565" cy="44538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9A8FF5-920C-8441-AEB7-BB396714007B}"/>
              </a:ext>
            </a:extLst>
          </p:cNvPr>
          <p:cNvSpPr txBox="1"/>
          <p:nvPr/>
        </p:nvSpPr>
        <p:spPr>
          <a:xfrm>
            <a:off x="4372866" y="5157811"/>
            <a:ext cx="1854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accent3"/>
                </a:solidFill>
              </a:rPr>
              <a:t>1-2 </a:t>
            </a:r>
            <a:r>
              <a:rPr lang="hu-HU" sz="2800" dirty="0" err="1">
                <a:solidFill>
                  <a:schemeClr val="accent3"/>
                </a:solidFill>
              </a:rPr>
              <a:t>months</a:t>
            </a:r>
            <a:endParaRPr lang="hu-HU" sz="2800" dirty="0">
              <a:solidFill>
                <a:schemeClr val="accent3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6D9382-ABB4-2046-9187-7DBD0CD92E94}"/>
              </a:ext>
            </a:extLst>
          </p:cNvPr>
          <p:cNvCxnSpPr>
            <a:cxnSpLocks/>
          </p:cNvCxnSpPr>
          <p:nvPr/>
        </p:nvCxnSpPr>
        <p:spPr>
          <a:xfrm>
            <a:off x="3044471" y="1908848"/>
            <a:ext cx="0" cy="3442447"/>
          </a:xfrm>
          <a:prstGeom prst="line">
            <a:avLst/>
          </a:prstGeom>
          <a:ln w="76200" cmpd="tri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EB96AA7-9018-DD43-BC04-4EBE3A2F81D1}"/>
              </a:ext>
            </a:extLst>
          </p:cNvPr>
          <p:cNvSpPr txBox="1"/>
          <p:nvPr/>
        </p:nvSpPr>
        <p:spPr>
          <a:xfrm>
            <a:off x="1903966" y="983999"/>
            <a:ext cx="2281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>
                <a:solidFill>
                  <a:schemeClr val="accent3"/>
                </a:solidFill>
              </a:rPr>
              <a:t>First</a:t>
            </a:r>
            <a:r>
              <a:rPr lang="hu-HU" sz="2800" dirty="0">
                <a:solidFill>
                  <a:schemeClr val="accent3"/>
                </a:solidFill>
              </a:rPr>
              <a:t> </a:t>
            </a:r>
            <a:r>
              <a:rPr lang="hu-HU" sz="2800" dirty="0" err="1">
                <a:solidFill>
                  <a:schemeClr val="accent3"/>
                </a:solidFill>
              </a:rPr>
              <a:t>sample</a:t>
            </a:r>
            <a:r>
              <a:rPr lang="hu-HU" sz="2800" dirty="0">
                <a:solidFill>
                  <a:schemeClr val="accent3"/>
                </a:solidFill>
              </a:rPr>
              <a:t> in </a:t>
            </a:r>
            <a:r>
              <a:rPr lang="hu-HU" sz="2800" dirty="0" err="1">
                <a:solidFill>
                  <a:schemeClr val="accent3"/>
                </a:solidFill>
              </a:rPr>
              <a:t>public</a:t>
            </a:r>
            <a:r>
              <a:rPr lang="hu-HU" sz="2800" dirty="0">
                <a:solidFill>
                  <a:schemeClr val="accent3"/>
                </a:solidFill>
              </a:rPr>
              <a:t> </a:t>
            </a:r>
            <a:r>
              <a:rPr lang="hu-HU" sz="2800" dirty="0" err="1">
                <a:solidFill>
                  <a:schemeClr val="accent3"/>
                </a:solidFill>
              </a:rPr>
              <a:t>domain</a:t>
            </a:r>
            <a:endParaRPr lang="hu-HU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26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383"/>
            <a:ext cx="8476488" cy="667765"/>
          </a:xfrm>
        </p:spPr>
        <p:txBody>
          <a:bodyPr>
            <a:normAutofit/>
          </a:bodyPr>
          <a:lstStyle/>
          <a:p>
            <a:r>
              <a:rPr lang="en-GB" dirty="0"/>
              <a:t>Timeline of CVE-2017-0199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8766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342827-7E0E-5C49-B0A8-58EC4C29D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775546"/>
              </p:ext>
            </p:extLst>
          </p:nvPr>
        </p:nvGraphicFramePr>
        <p:xfrm>
          <a:off x="0" y="876618"/>
          <a:ext cx="9022976" cy="5577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4671">
                  <a:extLst>
                    <a:ext uri="{9D8B030D-6E8A-4147-A177-3AD203B41FA5}">
                      <a16:colId xmlns:a16="http://schemas.microsoft.com/office/drawing/2014/main" val="3032568840"/>
                    </a:ext>
                  </a:extLst>
                </a:gridCol>
                <a:gridCol w="7288305">
                  <a:extLst>
                    <a:ext uri="{9D8B030D-6E8A-4147-A177-3AD203B41FA5}">
                      <a16:colId xmlns:a16="http://schemas.microsoft.com/office/drawing/2014/main" val="585008542"/>
                    </a:ext>
                  </a:extLst>
                </a:gridCol>
              </a:tblGrid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23/11/2016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>
                          <a:effectLst/>
                        </a:rPr>
                        <a:t>First known sample of the exploit</a:t>
                      </a:r>
                      <a:endParaRPr lang="hu-HU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729935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07/04/2017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McAfee report about zero-day samples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404155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08/04/2017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FireEye first blog about the exploit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189240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10/04/2017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Massive </a:t>
                      </a:r>
                      <a:r>
                        <a:rPr lang="en-GB" sz="2800" dirty="0" err="1">
                          <a:effectLst/>
                        </a:rPr>
                        <a:t>Dridex</a:t>
                      </a:r>
                      <a:r>
                        <a:rPr lang="en-GB" sz="2800" dirty="0">
                          <a:effectLst/>
                        </a:rPr>
                        <a:t> distribution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9258371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10/04/2017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Proofpoint report with first hashes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251692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11/04/2017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Microsoft releases the patch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158466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11/04/2017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FireEye releases full report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973478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 dirty="0">
                          <a:effectLst/>
                        </a:rPr>
                        <a:t>12/04/2107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>
                          <a:effectLst/>
                        </a:rPr>
                        <a:t>AV evasion experiments start</a:t>
                      </a:r>
                      <a:endParaRPr lang="hu-HU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9934335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14/04/2017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>
                          <a:effectLst/>
                        </a:rPr>
                        <a:t>Metasploit module released</a:t>
                      </a:r>
                      <a:endParaRPr lang="hu-HU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5189821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18/04/2017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>
                          <a:effectLst/>
                        </a:rPr>
                        <a:t>Builder 1 was released (based on Metasploit)</a:t>
                      </a:r>
                      <a:endParaRPr lang="hu-HU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4039808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24/04/2017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>
                          <a:effectLst/>
                        </a:rPr>
                        <a:t>Builder 2 was released (based on Dridex)</a:t>
                      </a:r>
                      <a:endParaRPr lang="hu-HU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3280664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08/05/2017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MWI support released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449532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 dirty="0">
                          <a:effectLst/>
                        </a:rPr>
                        <a:t>19/06/2017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Builder 3 first known sample (based on Builder 1)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489688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889690-20A1-D043-960A-4A28926F2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033155"/>
              </p:ext>
            </p:extLst>
          </p:nvPr>
        </p:nvGraphicFramePr>
        <p:xfrm>
          <a:off x="0" y="876618"/>
          <a:ext cx="9022976" cy="5577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4671">
                  <a:extLst>
                    <a:ext uri="{9D8B030D-6E8A-4147-A177-3AD203B41FA5}">
                      <a16:colId xmlns:a16="http://schemas.microsoft.com/office/drawing/2014/main" val="3032568840"/>
                    </a:ext>
                  </a:extLst>
                </a:gridCol>
                <a:gridCol w="7288305">
                  <a:extLst>
                    <a:ext uri="{9D8B030D-6E8A-4147-A177-3AD203B41FA5}">
                      <a16:colId xmlns:a16="http://schemas.microsoft.com/office/drawing/2014/main" val="585008542"/>
                    </a:ext>
                  </a:extLst>
                </a:gridCol>
              </a:tblGrid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23/11/2016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>
                          <a:effectLst/>
                        </a:rPr>
                        <a:t>First known sample of the exploit</a:t>
                      </a:r>
                      <a:endParaRPr lang="hu-HU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729935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07/04/2017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McAfee report about zero-day samples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404155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08/04/2017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FireEye first blog about the exploit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189240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10/04/2017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b="1" dirty="0">
                          <a:solidFill>
                            <a:srgbClr val="FF0000"/>
                          </a:solidFill>
                          <a:effectLst/>
                        </a:rPr>
                        <a:t>Massive </a:t>
                      </a:r>
                      <a:r>
                        <a:rPr lang="en-GB" sz="2800" b="1" dirty="0" err="1">
                          <a:solidFill>
                            <a:srgbClr val="FF0000"/>
                          </a:solidFill>
                          <a:effectLst/>
                        </a:rPr>
                        <a:t>Dridex</a:t>
                      </a:r>
                      <a:r>
                        <a:rPr lang="en-GB" sz="2800" b="1" dirty="0">
                          <a:solidFill>
                            <a:srgbClr val="FF0000"/>
                          </a:solidFill>
                          <a:effectLst/>
                        </a:rPr>
                        <a:t> distribution</a:t>
                      </a:r>
                      <a:endParaRPr lang="hu-HU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9258371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10/04/2017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Proofpoint report with first hashes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251692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11/04/2017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Microsoft releases the patch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158466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11/04/2017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FireEye releases full report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973478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 dirty="0">
                          <a:effectLst/>
                        </a:rPr>
                        <a:t>12/04/2107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>
                          <a:effectLst/>
                        </a:rPr>
                        <a:t>AV evasion experiments start</a:t>
                      </a:r>
                      <a:endParaRPr lang="hu-HU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9934335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14/04/2017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>
                          <a:effectLst/>
                        </a:rPr>
                        <a:t>Metasploit module released</a:t>
                      </a:r>
                      <a:endParaRPr lang="hu-HU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5189821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18/04/2017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b="1" dirty="0">
                          <a:solidFill>
                            <a:srgbClr val="FF0000"/>
                          </a:solidFill>
                          <a:effectLst/>
                        </a:rPr>
                        <a:t>Builder 1 was released (based on Metasploit)</a:t>
                      </a:r>
                      <a:endParaRPr lang="hu-HU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4039808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24/04/2017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b="1" dirty="0">
                          <a:solidFill>
                            <a:srgbClr val="FF0000"/>
                          </a:solidFill>
                          <a:effectLst/>
                        </a:rPr>
                        <a:t>Builder 2 was released (based on </a:t>
                      </a:r>
                      <a:r>
                        <a:rPr lang="en-GB" sz="2800" b="1" dirty="0" err="1">
                          <a:solidFill>
                            <a:srgbClr val="FF0000"/>
                          </a:solidFill>
                          <a:effectLst/>
                        </a:rPr>
                        <a:t>Dridex</a:t>
                      </a:r>
                      <a:r>
                        <a:rPr lang="en-GB" sz="2800" b="1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hu-HU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3280664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>
                          <a:effectLst/>
                        </a:rPr>
                        <a:t>08/05/2017</a:t>
                      </a:r>
                      <a:endParaRPr lang="hu-HU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MWI support released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8449532"/>
                  </a:ext>
                </a:extLst>
              </a:tr>
              <a:tr h="429075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 dirty="0">
                          <a:effectLst/>
                        </a:rPr>
                        <a:t>19/06/2017</a:t>
                      </a:r>
                      <a:endParaRPr lang="hu-HU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Builder 3 first known sample (based on Builder 1)</a:t>
                      </a:r>
                      <a:endParaRPr lang="hu-HU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4896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38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Sic transit </a:t>
            </a:r>
            <a:r>
              <a:rPr lang="en-GB" dirty="0" err="1"/>
              <a:t>gloria</a:t>
            </a:r>
            <a:r>
              <a:rPr lang="en-GB" dirty="0"/>
              <a:t> mundi…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E788C-4B98-AE47-8C60-E8F07FA08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03" y="914400"/>
            <a:ext cx="8843594" cy="53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01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667765"/>
          </a:xfrm>
        </p:spPr>
        <p:txBody>
          <a:bodyPr>
            <a:normAutofit/>
          </a:bodyPr>
          <a:lstStyle/>
          <a:p>
            <a:r>
              <a:rPr lang="en-GB" dirty="0"/>
              <a:t>Overview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3447" y="793302"/>
            <a:ext cx="914400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New vulnerabilities completely replaced the old ones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Easier exploits result in shorter life cycle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Emergence of the new generation of exploit builders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Criminal groups who previously had no interest in Office exploits, started to use them</a:t>
            </a:r>
          </a:p>
          <a:p>
            <a:pPr marL="182563" indent="-1825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Long time users of Office exploit switched to the new builders</a:t>
            </a:r>
          </a:p>
        </p:txBody>
      </p:sp>
    </p:spTree>
    <p:extLst>
      <p:ext uri="{BB962C8B-B14F-4D97-AF65-F5344CB8AC3E}">
        <p14:creationId xmlns:p14="http://schemas.microsoft.com/office/powerpoint/2010/main" val="1758135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67210" y="778855"/>
            <a:ext cx="7092420" cy="14386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rPr>
              <a:t>Questions</a:t>
            </a:r>
            <a:r>
              <a:rPr lang="hu-HU" sz="6600" b="1" dirty="0">
                <a:solidFill>
                  <a:srgbClr val="0077C5"/>
                </a:solidFill>
                <a:latin typeface="+mj-lt"/>
                <a:ea typeface="+mj-ea"/>
                <a:cs typeface="Arial" pitchFamily="34" charset="0"/>
              </a:rPr>
              <a:t>?</a:t>
            </a:r>
            <a:endParaRPr lang="en-GB" sz="6600" b="1" dirty="0">
              <a:solidFill>
                <a:srgbClr val="0077C5"/>
              </a:solidFill>
              <a:latin typeface="+mj-lt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rgbClr val="0077C5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7C5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gabor.szappanos@sophos.com</a:t>
            </a:r>
          </a:p>
        </p:txBody>
      </p:sp>
    </p:spTree>
    <p:extLst>
      <p:ext uri="{BB962C8B-B14F-4D97-AF65-F5344CB8AC3E}">
        <p14:creationId xmlns:p14="http://schemas.microsoft.com/office/powerpoint/2010/main" val="50718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612F3-D99E-8549-AB5C-BECA3D321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844550"/>
            <a:ext cx="8876004" cy="5045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The bug </a:t>
            </a:r>
            <a:r>
              <a:rPr lang="en-GB"/>
              <a:t>that wouldn’t </a:t>
            </a:r>
            <a:r>
              <a:rPr lang="en-GB" dirty="0"/>
              <a:t>go away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9F8C4-44C4-0448-8E77-2D3752FF7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3" y="1548882"/>
            <a:ext cx="8747168" cy="51300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E941E3-7F3A-4642-B2E3-D3341D9C0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61" y="1075008"/>
            <a:ext cx="8489040" cy="486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024" y="10483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Winds of Change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496D48-1422-F547-9E85-95E8CD024EBB}"/>
              </a:ext>
            </a:extLst>
          </p:cNvPr>
          <p:cNvSpPr txBox="1"/>
          <p:nvPr/>
        </p:nvSpPr>
        <p:spPr>
          <a:xfrm>
            <a:off x="0" y="735496"/>
            <a:ext cx="9035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General availability: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CVE-2017-0199: logic bug (execute linked HTA)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CVE-2017-8570: logic bug (execute linked </a:t>
            </a:r>
            <a:r>
              <a:rPr lang="en-GB" sz="24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scriptlet</a:t>
            </a: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/JS code)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CVE-2017-8759: logic bug (execute linked SOAP/C# code)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CVE-2017-11882: very simple buffer overflow (execute shellcode)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CVE-2018-0802 : simple buffer overflow (execute shellcode)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CVE-2018-4878: use after free (Flash)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CVE-2018-8174: use after free (with heap spray)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31F01-8C89-C443-A3F5-068741AA4C53}"/>
              </a:ext>
            </a:extLst>
          </p:cNvPr>
          <p:cNvSpPr txBox="1"/>
          <p:nvPr/>
        </p:nvSpPr>
        <p:spPr>
          <a:xfrm>
            <a:off x="0" y="4267708"/>
            <a:ext cx="9035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On waiting list  - still in APT land: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CVE-2017-11826: memory corruption (with heap spray)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A59DC-5D7A-BA4E-BB6B-D8D7B20FE7D5}"/>
              </a:ext>
            </a:extLst>
          </p:cNvPr>
          <p:cNvSpPr txBox="1"/>
          <p:nvPr/>
        </p:nvSpPr>
        <p:spPr>
          <a:xfrm>
            <a:off x="54244" y="5585277"/>
            <a:ext cx="9035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Honourable mentions: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DDEEXEC, formula injection, Excel SYLK/IQY</a:t>
            </a:r>
          </a:p>
        </p:txBody>
      </p:sp>
    </p:spTree>
    <p:extLst>
      <p:ext uri="{BB962C8B-B14F-4D97-AF65-F5344CB8AC3E}">
        <p14:creationId xmlns:p14="http://schemas.microsoft.com/office/powerpoint/2010/main" val="23253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The New World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266CA-EA86-3E47-9226-C37EF4BD6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20" y="1685916"/>
            <a:ext cx="8455992" cy="4820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FEB47-E4A6-1445-A19D-8BFF6E62F63E}"/>
              </a:ext>
            </a:extLst>
          </p:cNvPr>
          <p:cNvSpPr txBox="1"/>
          <p:nvPr/>
        </p:nvSpPr>
        <p:spPr>
          <a:xfrm>
            <a:off x="-14590" y="700716"/>
            <a:ext cx="91585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95+% of the attacks use vulnerabilities from the past 12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80+% of the attacks use Equation Editor vulnerabilities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C0D1F-AF2C-1A41-8F9F-A5A62D4A6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0" y="1685915"/>
            <a:ext cx="8442258" cy="48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25920"/>
            <a:ext cx="8476488" cy="695440"/>
          </a:xfrm>
        </p:spPr>
        <p:txBody>
          <a:bodyPr>
            <a:normAutofit/>
          </a:bodyPr>
          <a:lstStyle/>
          <a:p>
            <a:r>
              <a:rPr lang="en-GB" dirty="0"/>
              <a:t>Why so easy now? – CVE-2014-1761</a:t>
            </a:r>
            <a:endParaRPr lang="en-US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" y="786862"/>
            <a:ext cx="6238240" cy="525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Line Callout 2 3"/>
          <p:cNvSpPr/>
          <p:nvPr/>
        </p:nvSpPr>
        <p:spPr>
          <a:xfrm>
            <a:off x="7244080" y="955040"/>
            <a:ext cx="1645920" cy="3454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753"/>
              <a:gd name="adj6" fmla="val -13617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80C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RTF header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7244080" y="1930400"/>
            <a:ext cx="1645920" cy="3454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341"/>
              <a:gd name="adj6" fmla="val -84322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80C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Exploit trigger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58240" y="2533343"/>
            <a:ext cx="7914640" cy="2692400"/>
            <a:chOff x="1158240" y="2509520"/>
            <a:chExt cx="7914640" cy="2692400"/>
          </a:xfrm>
        </p:grpSpPr>
        <p:sp>
          <p:nvSpPr>
            <p:cNvPr id="7" name="Line Callout 2 6"/>
            <p:cNvSpPr/>
            <p:nvPr/>
          </p:nvSpPr>
          <p:spPr>
            <a:xfrm>
              <a:off x="7244080" y="2509520"/>
              <a:ext cx="1828800" cy="46736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30051"/>
                <a:gd name="adj6" fmla="val -27654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80C2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Initial ROP chain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2651760" y="2743200"/>
              <a:ext cx="4592320" cy="1002337"/>
            </a:xfrm>
            <a:prstGeom prst="line">
              <a:avLst/>
            </a:prstGeom>
            <a:ln w="25400">
              <a:solidFill>
                <a:srgbClr val="80C2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2"/>
            </p:cNvCxnSpPr>
            <p:nvPr/>
          </p:nvCxnSpPr>
          <p:spPr>
            <a:xfrm flipH="1">
              <a:off x="1158240" y="2743200"/>
              <a:ext cx="6085840" cy="1571297"/>
            </a:xfrm>
            <a:prstGeom prst="line">
              <a:avLst/>
            </a:prstGeom>
            <a:ln w="25400">
              <a:solidFill>
                <a:srgbClr val="80C2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7" idx="2"/>
            </p:cNvCxnSpPr>
            <p:nvPr/>
          </p:nvCxnSpPr>
          <p:spPr>
            <a:xfrm flipH="1">
              <a:off x="1706880" y="2743200"/>
              <a:ext cx="5537200" cy="2458720"/>
            </a:xfrm>
            <a:prstGeom prst="line">
              <a:avLst/>
            </a:prstGeom>
            <a:ln w="25400">
              <a:solidFill>
                <a:srgbClr val="80C2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ine Callout 2 19"/>
          <p:cNvSpPr/>
          <p:nvPr/>
        </p:nvSpPr>
        <p:spPr>
          <a:xfrm>
            <a:off x="7244080" y="3412183"/>
            <a:ext cx="1828800" cy="4673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0051"/>
              <a:gd name="adj6" fmla="val -17765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80C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First stage ROP chain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Line Callout 2 20"/>
          <p:cNvSpPr/>
          <p:nvPr/>
        </p:nvSpPr>
        <p:spPr>
          <a:xfrm>
            <a:off x="7244080" y="4104640"/>
            <a:ext cx="1828800" cy="4673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8312"/>
              <a:gd name="adj6" fmla="val -267656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80C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First stage shellcode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Line Callout 2 21"/>
          <p:cNvSpPr/>
          <p:nvPr/>
        </p:nvSpPr>
        <p:spPr>
          <a:xfrm>
            <a:off x="7244080" y="4968240"/>
            <a:ext cx="1828800" cy="8331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8422"/>
              <a:gd name="adj6" fmla="val -147485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80C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Second stage shellcode + payload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2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25920"/>
            <a:ext cx="8476488" cy="695440"/>
          </a:xfrm>
        </p:spPr>
        <p:txBody>
          <a:bodyPr>
            <a:normAutofit/>
          </a:bodyPr>
          <a:lstStyle/>
          <a:p>
            <a:r>
              <a:rPr lang="en-GB" dirty="0"/>
              <a:t>Why so easy now? – CVE-2017-11882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D54E8C-B0AB-8845-A079-CD1E8C96B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7663"/>
            <a:ext cx="9144000" cy="5197825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06AF10F6-9325-7D48-B080-C29B6C2FA0F6}"/>
              </a:ext>
            </a:extLst>
          </p:cNvPr>
          <p:cNvSpPr/>
          <p:nvPr/>
        </p:nvSpPr>
        <p:spPr>
          <a:xfrm>
            <a:off x="4827494" y="1680882"/>
            <a:ext cx="3039035" cy="32273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92CE0942-5DA2-CE49-AACB-37E5190F4CDC}"/>
              </a:ext>
            </a:extLst>
          </p:cNvPr>
          <p:cNvSpPr/>
          <p:nvPr/>
        </p:nvSpPr>
        <p:spPr>
          <a:xfrm>
            <a:off x="246529" y="1910633"/>
            <a:ext cx="2698377" cy="32273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C07AE951-E3A7-0844-A946-5814180BB334}"/>
              </a:ext>
            </a:extLst>
          </p:cNvPr>
          <p:cNvSpPr/>
          <p:nvPr/>
        </p:nvSpPr>
        <p:spPr>
          <a:xfrm>
            <a:off x="-74644" y="2393682"/>
            <a:ext cx="2220685" cy="40869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DF899E38-B8C4-0941-A451-D9DC62E1C915}"/>
              </a:ext>
            </a:extLst>
          </p:cNvPr>
          <p:cNvSpPr/>
          <p:nvPr/>
        </p:nvSpPr>
        <p:spPr>
          <a:xfrm>
            <a:off x="977884" y="5585011"/>
            <a:ext cx="1948361" cy="31193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8D776F-A27E-AB45-B225-7B4ABAC49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9700"/>
            <a:ext cx="9118561" cy="18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0"/>
            <a:ext cx="8476488" cy="735496"/>
          </a:xfrm>
        </p:spPr>
        <p:txBody>
          <a:bodyPr>
            <a:normAutofit/>
          </a:bodyPr>
          <a:lstStyle/>
          <a:p>
            <a:pPr algn="r"/>
            <a:r>
              <a:rPr lang="en-GB" dirty="0"/>
              <a:t>The New World</a:t>
            </a:r>
            <a:endParaRPr lang="en-US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336A9-DBE7-0B49-8C4E-C12E8C4B5588}"/>
              </a:ext>
            </a:extLst>
          </p:cNvPr>
          <p:cNvSpPr txBox="1"/>
          <p:nvPr/>
        </p:nvSpPr>
        <p:spPr>
          <a:xfrm>
            <a:off x="-14589" y="464725"/>
            <a:ext cx="903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3 exploit builders are responsible for 75+% of the attacks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Old builders are gone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2FDDF-0C38-6D45-9F3B-D6ADDCA5D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43" y="1857244"/>
            <a:ext cx="7760980" cy="4865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E208EE-A5E7-CA44-B9CE-A0873CE02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942" y="1857243"/>
            <a:ext cx="7802025" cy="48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9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ee777c395adb73fc4319f96aef2aaafbf38aee"/>
</p:tagLst>
</file>

<file path=ppt/theme/theme1.xml><?xml version="1.0" encoding="utf-8"?>
<a:theme xmlns:a="http://schemas.openxmlformats.org/drawingml/2006/main" name="Sophos">
  <a:themeElements>
    <a:clrScheme name="Sophos 5">
      <a:dk1>
        <a:srgbClr val="5A5A5A"/>
      </a:dk1>
      <a:lt1>
        <a:srgbClr val="FFFFFF"/>
      </a:lt1>
      <a:dk2>
        <a:srgbClr val="102939"/>
      </a:dk2>
      <a:lt2>
        <a:srgbClr val="6EB4E7"/>
      </a:lt2>
      <a:accent1>
        <a:srgbClr val="005BB5"/>
      </a:accent1>
      <a:accent2>
        <a:srgbClr val="0090DD"/>
      </a:accent2>
      <a:accent3>
        <a:srgbClr val="FF8300"/>
      </a:accent3>
      <a:accent4>
        <a:srgbClr val="3FAE29"/>
      </a:accent4>
      <a:accent5>
        <a:srgbClr val="00ABC7"/>
      </a:accent5>
      <a:accent6>
        <a:srgbClr val="003D7A"/>
      </a:accent6>
      <a:hlink>
        <a:srgbClr val="005EB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phos Corporate Template" id="{F9B1E354-63FD-A74D-84F3-ABE8816706D9}" vid="{3F5A77E5-D14A-6641-A226-2CE4DDB58C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18657</TotalTime>
  <Words>781</Words>
  <Application>Microsoft Macintosh PowerPoint</Application>
  <PresentationFormat>On-screen Show (4:3)</PresentationFormat>
  <Paragraphs>256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MS Mincho</vt:lpstr>
      <vt:lpstr>Arial</vt:lpstr>
      <vt:lpstr>Calibri</vt:lpstr>
      <vt:lpstr>Calibri Light</vt:lpstr>
      <vt:lpstr>Courier New</vt:lpstr>
      <vt:lpstr>Franklin Gothic Demi</vt:lpstr>
      <vt:lpstr>LucidaGrande</vt:lpstr>
      <vt:lpstr>Times New Roman</vt:lpstr>
      <vt:lpstr>Wingdings</vt:lpstr>
      <vt:lpstr>Sophos</vt:lpstr>
      <vt:lpstr>Office bugs on the rise </vt:lpstr>
      <vt:lpstr>Executive summary</vt:lpstr>
      <vt:lpstr>The story of malicious Office documents</vt:lpstr>
      <vt:lpstr>The bug that wouldn’t go away</vt:lpstr>
      <vt:lpstr>Winds of Change</vt:lpstr>
      <vt:lpstr>The New World</vt:lpstr>
      <vt:lpstr>Why so easy now? – CVE-2014-1761</vt:lpstr>
      <vt:lpstr>Why so easy now? – CVE-2017-11882</vt:lpstr>
      <vt:lpstr>The New World</vt:lpstr>
      <vt:lpstr>Document types in attacks</vt:lpstr>
      <vt:lpstr>Why RTF?</vt:lpstr>
      <vt:lpstr>Why RTF?</vt:lpstr>
      <vt:lpstr>Let’s obfuscate! – Threadkit</vt:lpstr>
      <vt:lpstr>Let’s obfuscate! – EQN_kit1</vt:lpstr>
      <vt:lpstr>Let’s obfuscate! – EQN_kit3</vt:lpstr>
      <vt:lpstr>Payloads delivered by Office exploits</vt:lpstr>
      <vt:lpstr>Threadkit data sheet</vt:lpstr>
      <vt:lpstr>PowerPoint Presentation</vt:lpstr>
      <vt:lpstr>PowerPoint Presentation</vt:lpstr>
      <vt:lpstr>The Old Phantom Crypter</vt:lpstr>
      <vt:lpstr>Typical users</vt:lpstr>
      <vt:lpstr>The Old Phantom Crypter</vt:lpstr>
      <vt:lpstr>Flexible pricing</vt:lpstr>
      <vt:lpstr>User base</vt:lpstr>
      <vt:lpstr>Build RTF</vt:lpstr>
      <vt:lpstr>Add a spoonful of obfuscation…</vt:lpstr>
      <vt:lpstr>Finally wrap it in PDF</vt:lpstr>
      <vt:lpstr>The 1337 Ancalog</vt:lpstr>
      <vt:lpstr>Or maybe not…</vt:lpstr>
      <vt:lpstr>Flashback Friday</vt:lpstr>
      <vt:lpstr>Flashback Friday</vt:lpstr>
      <vt:lpstr>Flashback Friday</vt:lpstr>
      <vt:lpstr>Flashback Friday</vt:lpstr>
      <vt:lpstr>Delivered payload</vt:lpstr>
      <vt:lpstr>Life cycle of an exploit</vt:lpstr>
      <vt:lpstr>Timeline of CVE-2017-0199</vt:lpstr>
      <vt:lpstr>Sic transit gloria mundi…</vt:lpstr>
      <vt:lpstr>Overview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Valódi veszélyt jelentenek a mobil kártevők?</dc:title>
  <dc:creator>Gabor SZAPPANOS (VBuster)</dc:creator>
  <cp:lastModifiedBy>Szappanos Gabor</cp:lastModifiedBy>
  <cp:revision>1454</cp:revision>
  <dcterms:created xsi:type="dcterms:W3CDTF">2015-10-09T18:23:16Z</dcterms:created>
  <dcterms:modified xsi:type="dcterms:W3CDTF">2018-10-01T18:41:30Z</dcterms:modified>
</cp:coreProperties>
</file>