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9" r:id="rId2"/>
    <p:sldId id="741" r:id="rId3"/>
    <p:sldId id="714" r:id="rId4"/>
    <p:sldId id="718" r:id="rId5"/>
    <p:sldId id="669" r:id="rId6"/>
    <p:sldId id="731" r:id="rId7"/>
    <p:sldId id="738" r:id="rId8"/>
    <p:sldId id="742" r:id="rId9"/>
    <p:sldId id="730" r:id="rId10"/>
    <p:sldId id="699" r:id="rId11"/>
    <p:sldId id="715" r:id="rId12"/>
    <p:sldId id="716" r:id="rId13"/>
    <p:sldId id="698" r:id="rId14"/>
    <p:sldId id="717" r:id="rId15"/>
    <p:sldId id="701" r:id="rId16"/>
    <p:sldId id="723" r:id="rId17"/>
    <p:sldId id="720" r:id="rId18"/>
    <p:sldId id="722" r:id="rId19"/>
    <p:sldId id="729" r:id="rId20"/>
    <p:sldId id="726" r:id="rId21"/>
    <p:sldId id="728" r:id="rId22"/>
    <p:sldId id="732" r:id="rId23"/>
    <p:sldId id="724" r:id="rId24"/>
    <p:sldId id="736" r:id="rId25"/>
    <p:sldId id="725" r:id="rId26"/>
    <p:sldId id="733" r:id="rId27"/>
    <p:sldId id="735" r:id="rId28"/>
    <p:sldId id="737" r:id="rId29"/>
    <p:sldId id="734" r:id="rId30"/>
    <p:sldId id="711" r:id="rId31"/>
    <p:sldId id="739" r:id="rId32"/>
    <p:sldId id="697" r:id="rId33"/>
    <p:sldId id="719" r:id="rId34"/>
    <p:sldId id="740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orient="horz" pos="123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516" userDrawn="1">
          <p15:clr>
            <a:srgbClr val="A4A3A4"/>
          </p15:clr>
        </p15:guide>
        <p15:guide id="5" orient="horz" pos="747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etriades, Antony" initials="DA" lastIdx="3" clrIdx="0">
    <p:extLst>
      <p:ext uri="{19B8F6BF-5375-455C-9EA6-DF929625EA0E}">
        <p15:presenceInfo xmlns:p15="http://schemas.microsoft.com/office/powerpoint/2012/main" userId="S-1-5-21-2769216039-789830313-2455568129-103211" providerId="AD"/>
      </p:ext>
    </p:extLst>
  </p:cmAuthor>
  <p:cmAuthor id="2" name="Bustamante, Miguel" initials="BM" lastIdx="5" clrIdx="1">
    <p:extLst>
      <p:ext uri="{19B8F6BF-5375-455C-9EA6-DF929625EA0E}">
        <p15:presenceInfo xmlns:p15="http://schemas.microsoft.com/office/powerpoint/2012/main" userId="Bustamante, Mig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74F"/>
    <a:srgbClr val="FFFFFF"/>
    <a:srgbClr val="E6E7E8"/>
    <a:srgbClr val="B1BABF"/>
    <a:srgbClr val="CCECFF"/>
    <a:srgbClr val="CE9E16"/>
    <a:srgbClr val="C12026"/>
    <a:srgbClr val="53565A"/>
    <a:srgbClr val="BD2E2B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3" autoAdjust="0"/>
    <p:restoredTop sz="95148" autoAdjust="0"/>
  </p:normalViewPr>
  <p:slideViewPr>
    <p:cSldViewPr snapToGrid="0" showGuides="1">
      <p:cViewPr varScale="1">
        <p:scale>
          <a:sx n="89" d="100"/>
          <a:sy n="89" d="100"/>
        </p:scale>
        <p:origin x="672" y="60"/>
      </p:cViewPr>
      <p:guideLst>
        <p:guide orient="horz" pos="1596"/>
        <p:guide orient="horz" pos="123"/>
        <p:guide orient="horz" pos="444"/>
        <p:guide orient="horz" pos="516"/>
        <p:guide orient="horz" pos="747"/>
        <p:guide pos="2880"/>
        <p:guide pos="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DA7C32-692C-4028-8FB2-D59DD95E4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645D0-CAF9-4CAD-858B-EA620927C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8CE5C-FEB1-40CE-845B-8EA1CA5F885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EEC17-FFB6-453E-827D-8DFBDFE11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A924C-4719-4B2B-B1B7-AD8676FA0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3F81-623E-496E-9476-188DAEE9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B82A-6F63-40D5-9F97-B113F10AA14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94D5-8CF0-4BDF-ABFF-B8E2C08F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0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4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8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8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4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C2C1-B0BB-4577-ADAB-85685446F98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r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9851" y="4150657"/>
            <a:ext cx="3647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451669" y="4777597"/>
            <a:ext cx="357289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McAfee Confidential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917" y="2018814"/>
            <a:ext cx="4103083" cy="953553"/>
          </a:xfrm>
        </p:spPr>
        <p:txBody>
          <a:bodyPr bIns="0" anchor="b"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Retention review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919" y="3165638"/>
            <a:ext cx="3197272" cy="22649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13 April, 2017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68919" y="4262929"/>
            <a:ext cx="4103083" cy="22623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45" name="Group 4"/>
          <p:cNvGrpSpPr>
            <a:grpSpLocks noChangeAspect="1"/>
          </p:cNvGrpSpPr>
          <p:nvPr userDrawn="1"/>
        </p:nvGrpSpPr>
        <p:grpSpPr bwMode="auto">
          <a:xfrm>
            <a:off x="438448" y="484743"/>
            <a:ext cx="1751645" cy="490219"/>
            <a:chOff x="221" y="738"/>
            <a:chExt cx="2026" cy="567"/>
          </a:xfrm>
          <a:solidFill>
            <a:schemeClr val="bg1"/>
          </a:solidFill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003" y="818"/>
              <a:ext cx="231" cy="241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3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8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5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0"/>
                    <a:pt x="53" y="101"/>
                  </a:cubicBezTo>
                  <a:cubicBezTo>
                    <a:pt x="53" y="71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5"/>
                  </a:cubicBezTo>
                  <a:lnTo>
                    <a:pt x="194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close/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1533" y="741"/>
              <a:ext cx="167" cy="318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7 h 267"/>
                <a:gd name="T20" fmla="*/ 141 w 141"/>
                <a:gd name="T21" fmla="*/ 8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701" y="738"/>
              <a:ext cx="275" cy="321"/>
            </a:xfrm>
            <a:custGeom>
              <a:avLst/>
              <a:gdLst>
                <a:gd name="T0" fmla="*/ 0 w 275"/>
                <a:gd name="T1" fmla="*/ 0 h 321"/>
                <a:gd name="T2" fmla="*/ 0 w 275"/>
                <a:gd name="T3" fmla="*/ 319 h 321"/>
                <a:gd name="T4" fmla="*/ 70 w 275"/>
                <a:gd name="T5" fmla="*/ 321 h 321"/>
                <a:gd name="T6" fmla="*/ 70 w 275"/>
                <a:gd name="T7" fmla="*/ 137 h 321"/>
                <a:gd name="T8" fmla="*/ 137 w 275"/>
                <a:gd name="T9" fmla="*/ 188 h 321"/>
                <a:gd name="T10" fmla="*/ 205 w 275"/>
                <a:gd name="T11" fmla="*/ 137 h 321"/>
                <a:gd name="T12" fmla="*/ 205 w 275"/>
                <a:gd name="T13" fmla="*/ 321 h 321"/>
                <a:gd name="T14" fmla="*/ 274 w 275"/>
                <a:gd name="T15" fmla="*/ 321 h 321"/>
                <a:gd name="T16" fmla="*/ 275 w 275"/>
                <a:gd name="T17" fmla="*/ 0 h 321"/>
                <a:gd name="T18" fmla="*/ 137 w 275"/>
                <a:gd name="T19" fmla="*/ 105 h 321"/>
                <a:gd name="T20" fmla="*/ 0 w 27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21">
                  <a:moveTo>
                    <a:pt x="0" y="0"/>
                  </a:moveTo>
                  <a:lnTo>
                    <a:pt x="0" y="319"/>
                  </a:lnTo>
                  <a:lnTo>
                    <a:pt x="70" y="321"/>
                  </a:lnTo>
                  <a:lnTo>
                    <a:pt x="70" y="137"/>
                  </a:lnTo>
                  <a:lnTo>
                    <a:pt x="137" y="188"/>
                  </a:lnTo>
                  <a:lnTo>
                    <a:pt x="205" y="137"/>
                  </a:lnTo>
                  <a:lnTo>
                    <a:pt x="205" y="321"/>
                  </a:lnTo>
                  <a:lnTo>
                    <a:pt x="274" y="321"/>
                  </a:lnTo>
                  <a:lnTo>
                    <a:pt x="275" y="0"/>
                  </a:lnTo>
                  <a:lnTo>
                    <a:pt x="137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1687" y="819"/>
              <a:ext cx="241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0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4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0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6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4"/>
                    <a:pt x="104" y="154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7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1948" y="819"/>
              <a:ext cx="242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8"/>
                    <a:pt x="119" y="155"/>
                    <a:pt x="104" y="155"/>
                  </a:cubicBezTo>
                  <a:cubicBezTo>
                    <a:pt x="82" y="154"/>
                    <a:pt x="62" y="140"/>
                    <a:pt x="57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2182" y="808"/>
              <a:ext cx="27" cy="35"/>
            </a:xfrm>
            <a:custGeom>
              <a:avLst/>
              <a:gdLst>
                <a:gd name="T0" fmla="*/ 0 w 27"/>
                <a:gd name="T1" fmla="*/ 0 h 35"/>
                <a:gd name="T2" fmla="*/ 27 w 27"/>
                <a:gd name="T3" fmla="*/ 0 h 35"/>
                <a:gd name="T4" fmla="*/ 27 w 27"/>
                <a:gd name="T5" fmla="*/ 6 h 35"/>
                <a:gd name="T6" fmla="*/ 16 w 27"/>
                <a:gd name="T7" fmla="*/ 6 h 35"/>
                <a:gd name="T8" fmla="*/ 16 w 27"/>
                <a:gd name="T9" fmla="*/ 35 h 35"/>
                <a:gd name="T10" fmla="*/ 11 w 27"/>
                <a:gd name="T11" fmla="*/ 35 h 35"/>
                <a:gd name="T12" fmla="*/ 11 w 27"/>
                <a:gd name="T13" fmla="*/ 6 h 35"/>
                <a:gd name="T14" fmla="*/ 0 w 27"/>
                <a:gd name="T15" fmla="*/ 6 h 35"/>
                <a:gd name="T16" fmla="*/ 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16" y="6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2213" y="808"/>
              <a:ext cx="34" cy="35"/>
            </a:xfrm>
            <a:custGeom>
              <a:avLst/>
              <a:gdLst>
                <a:gd name="T0" fmla="*/ 0 w 34"/>
                <a:gd name="T1" fmla="*/ 0 h 35"/>
                <a:gd name="T2" fmla="*/ 8 w 34"/>
                <a:gd name="T3" fmla="*/ 0 h 35"/>
                <a:gd name="T4" fmla="*/ 17 w 34"/>
                <a:gd name="T5" fmla="*/ 27 h 35"/>
                <a:gd name="T6" fmla="*/ 17 w 34"/>
                <a:gd name="T7" fmla="*/ 27 h 35"/>
                <a:gd name="T8" fmla="*/ 27 w 34"/>
                <a:gd name="T9" fmla="*/ 0 h 35"/>
                <a:gd name="T10" fmla="*/ 34 w 34"/>
                <a:gd name="T11" fmla="*/ 0 h 35"/>
                <a:gd name="T12" fmla="*/ 34 w 34"/>
                <a:gd name="T13" fmla="*/ 35 h 35"/>
                <a:gd name="T14" fmla="*/ 29 w 34"/>
                <a:gd name="T15" fmla="*/ 35 h 35"/>
                <a:gd name="T16" fmla="*/ 29 w 34"/>
                <a:gd name="T17" fmla="*/ 9 h 35"/>
                <a:gd name="T18" fmla="*/ 29 w 34"/>
                <a:gd name="T19" fmla="*/ 9 h 35"/>
                <a:gd name="T20" fmla="*/ 20 w 34"/>
                <a:gd name="T21" fmla="*/ 35 h 35"/>
                <a:gd name="T22" fmla="*/ 15 w 34"/>
                <a:gd name="T23" fmla="*/ 35 h 35"/>
                <a:gd name="T24" fmla="*/ 6 w 34"/>
                <a:gd name="T25" fmla="*/ 9 h 35"/>
                <a:gd name="T26" fmla="*/ 6 w 34"/>
                <a:gd name="T27" fmla="*/ 9 h 35"/>
                <a:gd name="T28" fmla="*/ 6 w 34"/>
                <a:gd name="T29" fmla="*/ 35 h 35"/>
                <a:gd name="T30" fmla="*/ 0 w 34"/>
                <a:gd name="T31" fmla="*/ 35 h 35"/>
                <a:gd name="T32" fmla="*/ 0 w 3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8" y="0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221" y="738"/>
              <a:ext cx="173" cy="398"/>
            </a:xfrm>
            <a:custGeom>
              <a:avLst/>
              <a:gdLst>
                <a:gd name="T0" fmla="*/ 71 w 173"/>
                <a:gd name="T1" fmla="*/ 273 h 398"/>
                <a:gd name="T2" fmla="*/ 71 w 173"/>
                <a:gd name="T3" fmla="*/ 111 h 398"/>
                <a:gd name="T4" fmla="*/ 173 w 173"/>
                <a:gd name="T5" fmla="*/ 159 h 398"/>
                <a:gd name="T6" fmla="*/ 173 w 173"/>
                <a:gd name="T7" fmla="*/ 80 h 398"/>
                <a:gd name="T8" fmla="*/ 0 w 173"/>
                <a:gd name="T9" fmla="*/ 0 h 398"/>
                <a:gd name="T10" fmla="*/ 0 w 173"/>
                <a:gd name="T11" fmla="*/ 318 h 398"/>
                <a:gd name="T12" fmla="*/ 173 w 173"/>
                <a:gd name="T13" fmla="*/ 398 h 398"/>
                <a:gd name="T14" fmla="*/ 173 w 173"/>
                <a:gd name="T15" fmla="*/ 321 h 398"/>
                <a:gd name="T16" fmla="*/ 71 w 173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8">
                  <a:moveTo>
                    <a:pt x="71" y="273"/>
                  </a:moveTo>
                  <a:lnTo>
                    <a:pt x="71" y="111"/>
                  </a:lnTo>
                  <a:lnTo>
                    <a:pt x="173" y="159"/>
                  </a:lnTo>
                  <a:lnTo>
                    <a:pt x="173" y="8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173" y="398"/>
                  </a:lnTo>
                  <a:lnTo>
                    <a:pt x="173" y="321"/>
                  </a:lnTo>
                  <a:lnTo>
                    <a:pt x="71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394" y="738"/>
              <a:ext cx="172" cy="398"/>
            </a:xfrm>
            <a:custGeom>
              <a:avLst/>
              <a:gdLst>
                <a:gd name="T0" fmla="*/ 102 w 172"/>
                <a:gd name="T1" fmla="*/ 273 h 398"/>
                <a:gd name="T2" fmla="*/ 102 w 172"/>
                <a:gd name="T3" fmla="*/ 111 h 398"/>
                <a:gd name="T4" fmla="*/ 0 w 172"/>
                <a:gd name="T5" fmla="*/ 159 h 398"/>
                <a:gd name="T6" fmla="*/ 0 w 172"/>
                <a:gd name="T7" fmla="*/ 80 h 398"/>
                <a:gd name="T8" fmla="*/ 172 w 172"/>
                <a:gd name="T9" fmla="*/ 0 h 398"/>
                <a:gd name="T10" fmla="*/ 172 w 172"/>
                <a:gd name="T11" fmla="*/ 318 h 398"/>
                <a:gd name="T12" fmla="*/ 0 w 172"/>
                <a:gd name="T13" fmla="*/ 398 h 398"/>
                <a:gd name="T14" fmla="*/ 0 w 172"/>
                <a:gd name="T15" fmla="*/ 321 h 398"/>
                <a:gd name="T16" fmla="*/ 102 w 172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98">
                  <a:moveTo>
                    <a:pt x="102" y="273"/>
                  </a:moveTo>
                  <a:lnTo>
                    <a:pt x="102" y="111"/>
                  </a:lnTo>
                  <a:lnTo>
                    <a:pt x="0" y="159"/>
                  </a:lnTo>
                  <a:lnTo>
                    <a:pt x="0" y="80"/>
                  </a:lnTo>
                  <a:lnTo>
                    <a:pt x="172" y="0"/>
                  </a:lnTo>
                  <a:lnTo>
                    <a:pt x="172" y="318"/>
                  </a:lnTo>
                  <a:lnTo>
                    <a:pt x="0" y="398"/>
                  </a:lnTo>
                  <a:lnTo>
                    <a:pt x="0" y="321"/>
                  </a:lnTo>
                  <a:lnTo>
                    <a:pt x="102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701" y="1137"/>
              <a:ext cx="93" cy="125"/>
            </a:xfrm>
            <a:custGeom>
              <a:avLst/>
              <a:gdLst>
                <a:gd name="T0" fmla="*/ 57 w 93"/>
                <a:gd name="T1" fmla="*/ 125 h 125"/>
                <a:gd name="T2" fmla="*/ 37 w 93"/>
                <a:gd name="T3" fmla="*/ 125 h 125"/>
                <a:gd name="T4" fmla="*/ 37 w 93"/>
                <a:gd name="T5" fmla="*/ 18 h 125"/>
                <a:gd name="T6" fmla="*/ 0 w 93"/>
                <a:gd name="T7" fmla="*/ 18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8 h 125"/>
                <a:gd name="T14" fmla="*/ 57 w 93"/>
                <a:gd name="T15" fmla="*/ 18 h 125"/>
                <a:gd name="T16" fmla="*/ 57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7" y="125"/>
                  </a:moveTo>
                  <a:lnTo>
                    <a:pt x="37" y="125"/>
                  </a:lnTo>
                  <a:lnTo>
                    <a:pt x="3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8"/>
                  </a:lnTo>
                  <a:lnTo>
                    <a:pt x="57" y="18"/>
                  </a:lnTo>
                  <a:lnTo>
                    <a:pt x="5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791" y="1166"/>
              <a:ext cx="90" cy="98"/>
            </a:xfrm>
            <a:custGeom>
              <a:avLst/>
              <a:gdLst>
                <a:gd name="T0" fmla="*/ 76 w 76"/>
                <a:gd name="T1" fmla="*/ 41 h 83"/>
                <a:gd name="T2" fmla="*/ 65 w 76"/>
                <a:gd name="T3" fmla="*/ 72 h 83"/>
                <a:gd name="T4" fmla="*/ 37 w 76"/>
                <a:gd name="T5" fmla="*/ 83 h 83"/>
                <a:gd name="T6" fmla="*/ 18 w 76"/>
                <a:gd name="T7" fmla="*/ 78 h 83"/>
                <a:gd name="T8" fmla="*/ 4 w 76"/>
                <a:gd name="T9" fmla="*/ 63 h 83"/>
                <a:gd name="T10" fmla="*/ 0 w 76"/>
                <a:gd name="T11" fmla="*/ 41 h 83"/>
                <a:gd name="T12" fmla="*/ 10 w 76"/>
                <a:gd name="T13" fmla="*/ 11 h 83"/>
                <a:gd name="T14" fmla="*/ 38 w 76"/>
                <a:gd name="T15" fmla="*/ 0 h 83"/>
                <a:gd name="T16" fmla="*/ 65 w 76"/>
                <a:gd name="T17" fmla="*/ 11 h 83"/>
                <a:gd name="T18" fmla="*/ 76 w 76"/>
                <a:gd name="T19" fmla="*/ 41 h 83"/>
                <a:gd name="T20" fmla="*/ 17 w 76"/>
                <a:gd name="T21" fmla="*/ 41 h 83"/>
                <a:gd name="T22" fmla="*/ 38 w 76"/>
                <a:gd name="T23" fmla="*/ 69 h 83"/>
                <a:gd name="T24" fmla="*/ 58 w 76"/>
                <a:gd name="T25" fmla="*/ 41 h 83"/>
                <a:gd name="T26" fmla="*/ 38 w 76"/>
                <a:gd name="T27" fmla="*/ 14 h 83"/>
                <a:gd name="T28" fmla="*/ 22 w 76"/>
                <a:gd name="T29" fmla="*/ 21 h 83"/>
                <a:gd name="T30" fmla="*/ 17 w 76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3">
                  <a:moveTo>
                    <a:pt x="76" y="41"/>
                  </a:moveTo>
                  <a:cubicBezTo>
                    <a:pt x="76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6" y="29"/>
                    <a:pt x="76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1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889" y="1166"/>
              <a:ext cx="93" cy="139"/>
            </a:xfrm>
            <a:custGeom>
              <a:avLst/>
              <a:gdLst>
                <a:gd name="T0" fmla="*/ 78 w 78"/>
                <a:gd name="T1" fmla="*/ 1 h 117"/>
                <a:gd name="T2" fmla="*/ 78 w 78"/>
                <a:gd name="T3" fmla="*/ 11 h 117"/>
                <a:gd name="T4" fmla="*/ 65 w 78"/>
                <a:gd name="T5" fmla="*/ 13 h 117"/>
                <a:gd name="T6" fmla="*/ 68 w 78"/>
                <a:gd name="T7" fmla="*/ 19 h 117"/>
                <a:gd name="T8" fmla="*/ 69 w 78"/>
                <a:gd name="T9" fmla="*/ 27 h 117"/>
                <a:gd name="T10" fmla="*/ 61 w 78"/>
                <a:gd name="T11" fmla="*/ 47 h 117"/>
                <a:gd name="T12" fmla="*/ 37 w 78"/>
                <a:gd name="T13" fmla="*/ 54 h 117"/>
                <a:gd name="T14" fmla="*/ 30 w 78"/>
                <a:gd name="T15" fmla="*/ 53 h 117"/>
                <a:gd name="T16" fmla="*/ 25 w 78"/>
                <a:gd name="T17" fmla="*/ 61 h 117"/>
                <a:gd name="T18" fmla="*/ 27 w 78"/>
                <a:gd name="T19" fmla="*/ 65 h 117"/>
                <a:gd name="T20" fmla="*/ 37 w 78"/>
                <a:gd name="T21" fmla="*/ 67 h 117"/>
                <a:gd name="T22" fmla="*/ 51 w 78"/>
                <a:gd name="T23" fmla="*/ 67 h 117"/>
                <a:gd name="T24" fmla="*/ 71 w 78"/>
                <a:gd name="T25" fmla="*/ 72 h 117"/>
                <a:gd name="T26" fmla="*/ 77 w 78"/>
                <a:gd name="T27" fmla="*/ 89 h 117"/>
                <a:gd name="T28" fmla="*/ 66 w 78"/>
                <a:gd name="T29" fmla="*/ 110 h 117"/>
                <a:gd name="T30" fmla="*/ 34 w 78"/>
                <a:gd name="T31" fmla="*/ 117 h 117"/>
                <a:gd name="T32" fmla="*/ 9 w 78"/>
                <a:gd name="T33" fmla="*/ 111 h 117"/>
                <a:gd name="T34" fmla="*/ 0 w 78"/>
                <a:gd name="T35" fmla="*/ 95 h 117"/>
                <a:gd name="T36" fmla="*/ 5 w 78"/>
                <a:gd name="T37" fmla="*/ 82 h 117"/>
                <a:gd name="T38" fmla="*/ 18 w 78"/>
                <a:gd name="T39" fmla="*/ 75 h 117"/>
                <a:gd name="T40" fmla="*/ 12 w 78"/>
                <a:gd name="T41" fmla="*/ 71 h 117"/>
                <a:gd name="T42" fmla="*/ 10 w 78"/>
                <a:gd name="T43" fmla="*/ 64 h 117"/>
                <a:gd name="T44" fmla="*/ 13 w 78"/>
                <a:gd name="T45" fmla="*/ 56 h 117"/>
                <a:gd name="T46" fmla="*/ 20 w 78"/>
                <a:gd name="T47" fmla="*/ 50 h 117"/>
                <a:gd name="T48" fmla="*/ 10 w 78"/>
                <a:gd name="T49" fmla="*/ 41 h 117"/>
                <a:gd name="T50" fmla="*/ 6 w 78"/>
                <a:gd name="T51" fmla="*/ 27 h 117"/>
                <a:gd name="T52" fmla="*/ 15 w 78"/>
                <a:gd name="T53" fmla="*/ 7 h 117"/>
                <a:gd name="T54" fmla="*/ 38 w 78"/>
                <a:gd name="T55" fmla="*/ 0 h 117"/>
                <a:gd name="T56" fmla="*/ 45 w 78"/>
                <a:gd name="T57" fmla="*/ 0 h 117"/>
                <a:gd name="T58" fmla="*/ 51 w 78"/>
                <a:gd name="T59" fmla="*/ 1 h 117"/>
                <a:gd name="T60" fmla="*/ 78 w 78"/>
                <a:gd name="T61" fmla="*/ 1 h 117"/>
                <a:gd name="T62" fmla="*/ 16 w 78"/>
                <a:gd name="T63" fmla="*/ 94 h 117"/>
                <a:gd name="T64" fmla="*/ 21 w 78"/>
                <a:gd name="T65" fmla="*/ 102 h 117"/>
                <a:gd name="T66" fmla="*/ 34 w 78"/>
                <a:gd name="T67" fmla="*/ 105 h 117"/>
                <a:gd name="T68" fmla="*/ 55 w 78"/>
                <a:gd name="T69" fmla="*/ 101 h 117"/>
                <a:gd name="T70" fmla="*/ 62 w 78"/>
                <a:gd name="T71" fmla="*/ 91 h 117"/>
                <a:gd name="T72" fmla="*/ 58 w 78"/>
                <a:gd name="T73" fmla="*/ 83 h 117"/>
                <a:gd name="T74" fmla="*/ 44 w 78"/>
                <a:gd name="T75" fmla="*/ 81 h 117"/>
                <a:gd name="T76" fmla="*/ 31 w 78"/>
                <a:gd name="T77" fmla="*/ 81 h 117"/>
                <a:gd name="T78" fmla="*/ 20 w 78"/>
                <a:gd name="T79" fmla="*/ 84 h 117"/>
                <a:gd name="T80" fmla="*/ 16 w 78"/>
                <a:gd name="T81" fmla="*/ 94 h 117"/>
                <a:gd name="T82" fmla="*/ 23 w 78"/>
                <a:gd name="T83" fmla="*/ 27 h 117"/>
                <a:gd name="T84" fmla="*/ 27 w 78"/>
                <a:gd name="T85" fmla="*/ 39 h 117"/>
                <a:gd name="T86" fmla="*/ 38 w 78"/>
                <a:gd name="T87" fmla="*/ 43 h 117"/>
                <a:gd name="T88" fmla="*/ 53 w 78"/>
                <a:gd name="T89" fmla="*/ 27 h 117"/>
                <a:gd name="T90" fmla="*/ 49 w 78"/>
                <a:gd name="T91" fmla="*/ 15 h 117"/>
                <a:gd name="T92" fmla="*/ 38 w 78"/>
                <a:gd name="T93" fmla="*/ 11 h 117"/>
                <a:gd name="T94" fmla="*/ 27 w 78"/>
                <a:gd name="T95" fmla="*/ 15 h 117"/>
                <a:gd name="T96" fmla="*/ 23 w 78"/>
                <a:gd name="T9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117">
                  <a:moveTo>
                    <a:pt x="78" y="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9" y="22"/>
                    <a:pt x="69" y="25"/>
                    <a:pt x="69" y="27"/>
                  </a:cubicBezTo>
                  <a:cubicBezTo>
                    <a:pt x="69" y="36"/>
                    <a:pt x="66" y="42"/>
                    <a:pt x="61" y="47"/>
                  </a:cubicBezTo>
                  <a:cubicBezTo>
                    <a:pt x="55" y="51"/>
                    <a:pt x="47" y="54"/>
                    <a:pt x="37" y="54"/>
                  </a:cubicBezTo>
                  <a:cubicBezTo>
                    <a:pt x="34" y="54"/>
                    <a:pt x="32" y="54"/>
                    <a:pt x="30" y="53"/>
                  </a:cubicBezTo>
                  <a:cubicBezTo>
                    <a:pt x="26" y="56"/>
                    <a:pt x="25" y="58"/>
                    <a:pt x="25" y="61"/>
                  </a:cubicBezTo>
                  <a:cubicBezTo>
                    <a:pt x="25" y="63"/>
                    <a:pt x="25" y="64"/>
                    <a:pt x="27" y="65"/>
                  </a:cubicBezTo>
                  <a:cubicBezTo>
                    <a:pt x="29" y="66"/>
                    <a:pt x="32" y="67"/>
                    <a:pt x="37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9" y="67"/>
                    <a:pt x="66" y="69"/>
                    <a:pt x="71" y="72"/>
                  </a:cubicBezTo>
                  <a:cubicBezTo>
                    <a:pt x="75" y="76"/>
                    <a:pt x="77" y="81"/>
                    <a:pt x="77" y="89"/>
                  </a:cubicBezTo>
                  <a:cubicBezTo>
                    <a:pt x="77" y="98"/>
                    <a:pt x="74" y="105"/>
                    <a:pt x="66" y="110"/>
                  </a:cubicBezTo>
                  <a:cubicBezTo>
                    <a:pt x="59" y="114"/>
                    <a:pt x="48" y="117"/>
                    <a:pt x="34" y="117"/>
                  </a:cubicBezTo>
                  <a:cubicBezTo>
                    <a:pt x="23" y="117"/>
                    <a:pt x="15" y="115"/>
                    <a:pt x="9" y="111"/>
                  </a:cubicBezTo>
                  <a:cubicBezTo>
                    <a:pt x="3" y="107"/>
                    <a:pt x="0" y="102"/>
                    <a:pt x="0" y="95"/>
                  </a:cubicBezTo>
                  <a:cubicBezTo>
                    <a:pt x="0" y="90"/>
                    <a:pt x="2" y="86"/>
                    <a:pt x="5" y="82"/>
                  </a:cubicBezTo>
                  <a:cubicBezTo>
                    <a:pt x="8" y="79"/>
                    <a:pt x="13" y="77"/>
                    <a:pt x="18" y="75"/>
                  </a:cubicBezTo>
                  <a:cubicBezTo>
                    <a:pt x="16" y="74"/>
                    <a:pt x="14" y="73"/>
                    <a:pt x="12" y="71"/>
                  </a:cubicBezTo>
                  <a:cubicBezTo>
                    <a:pt x="11" y="68"/>
                    <a:pt x="10" y="66"/>
                    <a:pt x="10" y="64"/>
                  </a:cubicBezTo>
                  <a:cubicBezTo>
                    <a:pt x="10" y="61"/>
                    <a:pt x="11" y="58"/>
                    <a:pt x="13" y="56"/>
                  </a:cubicBezTo>
                  <a:cubicBezTo>
                    <a:pt x="15" y="54"/>
                    <a:pt x="17" y="52"/>
                    <a:pt x="20" y="50"/>
                  </a:cubicBezTo>
                  <a:cubicBezTo>
                    <a:pt x="16" y="48"/>
                    <a:pt x="13" y="45"/>
                    <a:pt x="10" y="41"/>
                  </a:cubicBezTo>
                  <a:cubicBezTo>
                    <a:pt x="8" y="37"/>
                    <a:pt x="6" y="33"/>
                    <a:pt x="6" y="27"/>
                  </a:cubicBezTo>
                  <a:cubicBezTo>
                    <a:pt x="6" y="19"/>
                    <a:pt x="9" y="12"/>
                    <a:pt x="15" y="7"/>
                  </a:cubicBezTo>
                  <a:cubicBezTo>
                    <a:pt x="20" y="2"/>
                    <a:pt x="28" y="0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48" y="1"/>
                    <a:pt x="49" y="1"/>
                    <a:pt x="51" y="1"/>
                  </a:cubicBezTo>
                  <a:lnTo>
                    <a:pt x="78" y="1"/>
                  </a:lnTo>
                  <a:close/>
                  <a:moveTo>
                    <a:pt x="16" y="94"/>
                  </a:moveTo>
                  <a:cubicBezTo>
                    <a:pt x="16" y="97"/>
                    <a:pt x="17" y="100"/>
                    <a:pt x="21" y="102"/>
                  </a:cubicBezTo>
                  <a:cubicBezTo>
                    <a:pt x="24" y="104"/>
                    <a:pt x="28" y="105"/>
                    <a:pt x="34" y="105"/>
                  </a:cubicBezTo>
                  <a:cubicBezTo>
                    <a:pt x="44" y="105"/>
                    <a:pt x="51" y="104"/>
                    <a:pt x="55" y="101"/>
                  </a:cubicBezTo>
                  <a:cubicBezTo>
                    <a:pt x="60" y="99"/>
                    <a:pt x="62" y="95"/>
                    <a:pt x="62" y="91"/>
                  </a:cubicBezTo>
                  <a:cubicBezTo>
                    <a:pt x="62" y="87"/>
                    <a:pt x="61" y="85"/>
                    <a:pt x="58" y="83"/>
                  </a:cubicBezTo>
                  <a:cubicBezTo>
                    <a:pt x="56" y="82"/>
                    <a:pt x="51" y="81"/>
                    <a:pt x="44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7" y="81"/>
                    <a:pt x="23" y="82"/>
                    <a:pt x="20" y="84"/>
                  </a:cubicBezTo>
                  <a:cubicBezTo>
                    <a:pt x="17" y="87"/>
                    <a:pt x="16" y="90"/>
                    <a:pt x="16" y="94"/>
                  </a:cubicBezTo>
                  <a:close/>
                  <a:moveTo>
                    <a:pt x="23" y="27"/>
                  </a:moveTo>
                  <a:cubicBezTo>
                    <a:pt x="23" y="32"/>
                    <a:pt x="24" y="36"/>
                    <a:pt x="27" y="39"/>
                  </a:cubicBezTo>
                  <a:cubicBezTo>
                    <a:pt x="29" y="42"/>
                    <a:pt x="33" y="43"/>
                    <a:pt x="38" y="43"/>
                  </a:cubicBezTo>
                  <a:cubicBezTo>
                    <a:pt x="48" y="43"/>
                    <a:pt x="53" y="38"/>
                    <a:pt x="53" y="27"/>
                  </a:cubicBezTo>
                  <a:cubicBezTo>
                    <a:pt x="53" y="22"/>
                    <a:pt x="51" y="18"/>
                    <a:pt x="49" y="15"/>
                  </a:cubicBezTo>
                  <a:cubicBezTo>
                    <a:pt x="46" y="12"/>
                    <a:pt x="43" y="11"/>
                    <a:pt x="38" y="11"/>
                  </a:cubicBezTo>
                  <a:cubicBezTo>
                    <a:pt x="33" y="11"/>
                    <a:pt x="29" y="12"/>
                    <a:pt x="27" y="15"/>
                  </a:cubicBezTo>
                  <a:cubicBezTo>
                    <a:pt x="24" y="18"/>
                    <a:pt x="23" y="22"/>
                    <a:pt x="2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9"/>
            <p:cNvSpPr>
              <a:spLocks noEditPoints="1"/>
            </p:cNvSpPr>
            <p:nvPr/>
          </p:nvSpPr>
          <p:spPr bwMode="auto">
            <a:xfrm>
              <a:off x="991" y="1166"/>
              <a:ext cx="83" cy="98"/>
            </a:xfrm>
            <a:custGeom>
              <a:avLst/>
              <a:gdLst>
                <a:gd name="T0" fmla="*/ 39 w 70"/>
                <a:gd name="T1" fmla="*/ 83 h 83"/>
                <a:gd name="T2" fmla="*/ 10 w 70"/>
                <a:gd name="T3" fmla="*/ 72 h 83"/>
                <a:gd name="T4" fmla="*/ 0 w 70"/>
                <a:gd name="T5" fmla="*/ 42 h 83"/>
                <a:gd name="T6" fmla="*/ 9 w 70"/>
                <a:gd name="T7" fmla="*/ 11 h 83"/>
                <a:gd name="T8" fmla="*/ 36 w 70"/>
                <a:gd name="T9" fmla="*/ 0 h 83"/>
                <a:gd name="T10" fmla="*/ 61 w 70"/>
                <a:gd name="T11" fmla="*/ 10 h 83"/>
                <a:gd name="T12" fmla="*/ 70 w 70"/>
                <a:gd name="T13" fmla="*/ 36 h 83"/>
                <a:gd name="T14" fmla="*/ 70 w 70"/>
                <a:gd name="T15" fmla="*/ 45 h 83"/>
                <a:gd name="T16" fmla="*/ 17 w 70"/>
                <a:gd name="T17" fmla="*/ 45 h 83"/>
                <a:gd name="T18" fmla="*/ 23 w 70"/>
                <a:gd name="T19" fmla="*/ 63 h 83"/>
                <a:gd name="T20" fmla="*/ 40 w 70"/>
                <a:gd name="T21" fmla="*/ 69 h 83"/>
                <a:gd name="T22" fmla="*/ 53 w 70"/>
                <a:gd name="T23" fmla="*/ 68 h 83"/>
                <a:gd name="T24" fmla="*/ 66 w 70"/>
                <a:gd name="T25" fmla="*/ 64 h 83"/>
                <a:gd name="T26" fmla="*/ 66 w 70"/>
                <a:gd name="T27" fmla="*/ 77 h 83"/>
                <a:gd name="T28" fmla="*/ 54 w 70"/>
                <a:gd name="T29" fmla="*/ 82 h 83"/>
                <a:gd name="T30" fmla="*/ 39 w 70"/>
                <a:gd name="T31" fmla="*/ 83 h 83"/>
                <a:gd name="T32" fmla="*/ 36 w 70"/>
                <a:gd name="T33" fmla="*/ 13 h 83"/>
                <a:gd name="T34" fmla="*/ 23 w 70"/>
                <a:gd name="T35" fmla="*/ 18 h 83"/>
                <a:gd name="T36" fmla="*/ 17 w 70"/>
                <a:gd name="T37" fmla="*/ 33 h 83"/>
                <a:gd name="T38" fmla="*/ 54 w 70"/>
                <a:gd name="T39" fmla="*/ 33 h 83"/>
                <a:gd name="T40" fmla="*/ 49 w 70"/>
                <a:gd name="T41" fmla="*/ 18 h 83"/>
                <a:gd name="T42" fmla="*/ 36 w 70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83">
                  <a:moveTo>
                    <a:pt x="39" y="83"/>
                  </a:moveTo>
                  <a:cubicBezTo>
                    <a:pt x="27" y="83"/>
                    <a:pt x="17" y="79"/>
                    <a:pt x="10" y="72"/>
                  </a:cubicBezTo>
                  <a:cubicBezTo>
                    <a:pt x="3" y="65"/>
                    <a:pt x="0" y="55"/>
                    <a:pt x="0" y="42"/>
                  </a:cubicBezTo>
                  <a:cubicBezTo>
                    <a:pt x="0" y="29"/>
                    <a:pt x="3" y="19"/>
                    <a:pt x="9" y="11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7" y="0"/>
                    <a:pt x="55" y="3"/>
                    <a:pt x="61" y="10"/>
                  </a:cubicBezTo>
                  <a:cubicBezTo>
                    <a:pt x="67" y="16"/>
                    <a:pt x="70" y="25"/>
                    <a:pt x="70" y="3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3"/>
                    <a:pt x="19" y="59"/>
                    <a:pt x="23" y="63"/>
                  </a:cubicBezTo>
                  <a:cubicBezTo>
                    <a:pt x="27" y="67"/>
                    <a:pt x="33" y="69"/>
                    <a:pt x="40" y="69"/>
                  </a:cubicBezTo>
                  <a:cubicBezTo>
                    <a:pt x="45" y="69"/>
                    <a:pt x="49" y="69"/>
                    <a:pt x="53" y="68"/>
                  </a:cubicBezTo>
                  <a:cubicBezTo>
                    <a:pt x="57" y="67"/>
                    <a:pt x="62" y="66"/>
                    <a:pt x="66" y="64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2" y="79"/>
                    <a:pt x="58" y="81"/>
                    <a:pt x="54" y="82"/>
                  </a:cubicBezTo>
                  <a:cubicBezTo>
                    <a:pt x="49" y="82"/>
                    <a:pt x="45" y="83"/>
                    <a:pt x="39" y="83"/>
                  </a:cubicBezTo>
                  <a:close/>
                  <a:moveTo>
                    <a:pt x="36" y="13"/>
                  </a:moveTo>
                  <a:cubicBezTo>
                    <a:pt x="31" y="13"/>
                    <a:pt x="26" y="15"/>
                    <a:pt x="23" y="18"/>
                  </a:cubicBezTo>
                  <a:cubicBezTo>
                    <a:pt x="20" y="21"/>
                    <a:pt x="18" y="26"/>
                    <a:pt x="17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26"/>
                    <a:pt x="52" y="21"/>
                    <a:pt x="49" y="18"/>
                  </a:cubicBezTo>
                  <a:cubicBezTo>
                    <a:pt x="46" y="15"/>
                    <a:pt x="41" y="13"/>
                    <a:pt x="3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1086" y="1147"/>
              <a:ext cx="60" cy="117"/>
            </a:xfrm>
            <a:custGeom>
              <a:avLst/>
              <a:gdLst>
                <a:gd name="T0" fmla="*/ 39 w 51"/>
                <a:gd name="T1" fmla="*/ 85 h 99"/>
                <a:gd name="T2" fmla="*/ 51 w 51"/>
                <a:gd name="T3" fmla="*/ 83 h 99"/>
                <a:gd name="T4" fmla="*/ 51 w 51"/>
                <a:gd name="T5" fmla="*/ 96 h 99"/>
                <a:gd name="T6" fmla="*/ 44 w 51"/>
                <a:gd name="T7" fmla="*/ 98 h 99"/>
                <a:gd name="T8" fmla="*/ 35 w 51"/>
                <a:gd name="T9" fmla="*/ 99 h 99"/>
                <a:gd name="T10" fmla="*/ 11 w 51"/>
                <a:gd name="T11" fmla="*/ 73 h 99"/>
                <a:gd name="T12" fmla="*/ 11 w 51"/>
                <a:gd name="T13" fmla="*/ 30 h 99"/>
                <a:gd name="T14" fmla="*/ 0 w 51"/>
                <a:gd name="T15" fmla="*/ 30 h 99"/>
                <a:gd name="T16" fmla="*/ 0 w 51"/>
                <a:gd name="T17" fmla="*/ 23 h 99"/>
                <a:gd name="T18" fmla="*/ 11 w 51"/>
                <a:gd name="T19" fmla="*/ 17 h 99"/>
                <a:gd name="T20" fmla="*/ 17 w 51"/>
                <a:gd name="T21" fmla="*/ 0 h 99"/>
                <a:gd name="T22" fmla="*/ 28 w 51"/>
                <a:gd name="T23" fmla="*/ 0 h 99"/>
                <a:gd name="T24" fmla="*/ 28 w 51"/>
                <a:gd name="T25" fmla="*/ 17 h 99"/>
                <a:gd name="T26" fmla="*/ 50 w 51"/>
                <a:gd name="T27" fmla="*/ 17 h 99"/>
                <a:gd name="T28" fmla="*/ 50 w 51"/>
                <a:gd name="T29" fmla="*/ 30 h 99"/>
                <a:gd name="T30" fmla="*/ 28 w 51"/>
                <a:gd name="T31" fmla="*/ 30 h 99"/>
                <a:gd name="T32" fmla="*/ 28 w 51"/>
                <a:gd name="T33" fmla="*/ 73 h 99"/>
                <a:gd name="T34" fmla="*/ 31 w 51"/>
                <a:gd name="T35" fmla="*/ 82 h 99"/>
                <a:gd name="T36" fmla="*/ 39 w 51"/>
                <a:gd name="T3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9">
                  <a:moveTo>
                    <a:pt x="39" y="85"/>
                  </a:moveTo>
                  <a:cubicBezTo>
                    <a:pt x="43" y="85"/>
                    <a:pt x="47" y="84"/>
                    <a:pt x="51" y="8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9" y="97"/>
                    <a:pt x="47" y="97"/>
                    <a:pt x="44" y="98"/>
                  </a:cubicBezTo>
                  <a:cubicBezTo>
                    <a:pt x="41" y="99"/>
                    <a:pt x="38" y="99"/>
                    <a:pt x="35" y="99"/>
                  </a:cubicBezTo>
                  <a:cubicBezTo>
                    <a:pt x="19" y="99"/>
                    <a:pt x="11" y="90"/>
                    <a:pt x="11" y="7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7"/>
                    <a:pt x="29" y="80"/>
                    <a:pt x="31" y="82"/>
                  </a:cubicBezTo>
                  <a:cubicBezTo>
                    <a:pt x="33" y="84"/>
                    <a:pt x="35" y="85"/>
                    <a:pt x="3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1163" y="1129"/>
              <a:ext cx="84" cy="133"/>
            </a:xfrm>
            <a:custGeom>
              <a:avLst/>
              <a:gdLst>
                <a:gd name="T0" fmla="*/ 71 w 71"/>
                <a:gd name="T1" fmla="*/ 112 h 112"/>
                <a:gd name="T2" fmla="*/ 54 w 71"/>
                <a:gd name="T3" fmla="*/ 112 h 112"/>
                <a:gd name="T4" fmla="*/ 54 w 71"/>
                <a:gd name="T5" fmla="*/ 63 h 112"/>
                <a:gd name="T6" fmla="*/ 50 w 71"/>
                <a:gd name="T7" fmla="*/ 49 h 112"/>
                <a:gd name="T8" fmla="*/ 38 w 71"/>
                <a:gd name="T9" fmla="*/ 45 h 112"/>
                <a:gd name="T10" fmla="*/ 22 w 71"/>
                <a:gd name="T11" fmla="*/ 51 h 112"/>
                <a:gd name="T12" fmla="*/ 17 w 71"/>
                <a:gd name="T13" fmla="*/ 73 h 112"/>
                <a:gd name="T14" fmla="*/ 17 w 71"/>
                <a:gd name="T15" fmla="*/ 112 h 112"/>
                <a:gd name="T16" fmla="*/ 0 w 71"/>
                <a:gd name="T17" fmla="*/ 112 h 112"/>
                <a:gd name="T18" fmla="*/ 0 w 71"/>
                <a:gd name="T19" fmla="*/ 0 h 112"/>
                <a:gd name="T20" fmla="*/ 17 w 71"/>
                <a:gd name="T21" fmla="*/ 0 h 112"/>
                <a:gd name="T22" fmla="*/ 17 w 71"/>
                <a:gd name="T23" fmla="*/ 28 h 112"/>
                <a:gd name="T24" fmla="*/ 17 w 71"/>
                <a:gd name="T25" fmla="*/ 43 h 112"/>
                <a:gd name="T26" fmla="*/ 18 w 71"/>
                <a:gd name="T27" fmla="*/ 43 h 112"/>
                <a:gd name="T28" fmla="*/ 27 w 71"/>
                <a:gd name="T29" fmla="*/ 34 h 112"/>
                <a:gd name="T30" fmla="*/ 42 w 71"/>
                <a:gd name="T31" fmla="*/ 31 h 112"/>
                <a:gd name="T32" fmla="*/ 71 w 71"/>
                <a:gd name="T33" fmla="*/ 60 h 112"/>
                <a:gd name="T34" fmla="*/ 71 w 71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12">
                  <a:moveTo>
                    <a:pt x="71" y="112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7"/>
                    <a:pt x="52" y="52"/>
                    <a:pt x="50" y="49"/>
                  </a:cubicBezTo>
                  <a:cubicBezTo>
                    <a:pt x="47" y="46"/>
                    <a:pt x="44" y="45"/>
                    <a:pt x="38" y="45"/>
                  </a:cubicBezTo>
                  <a:cubicBezTo>
                    <a:pt x="31" y="45"/>
                    <a:pt x="26" y="47"/>
                    <a:pt x="22" y="51"/>
                  </a:cubicBezTo>
                  <a:cubicBezTo>
                    <a:pt x="19" y="56"/>
                    <a:pt x="17" y="63"/>
                    <a:pt x="17" y="73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3"/>
                    <a:pt x="17" y="38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39"/>
                    <a:pt x="23" y="36"/>
                    <a:pt x="27" y="34"/>
                  </a:cubicBezTo>
                  <a:cubicBezTo>
                    <a:pt x="31" y="32"/>
                    <a:pt x="36" y="31"/>
                    <a:pt x="42" y="31"/>
                  </a:cubicBezTo>
                  <a:cubicBezTo>
                    <a:pt x="61" y="31"/>
                    <a:pt x="71" y="41"/>
                    <a:pt x="71" y="60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1268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49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3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8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0" y="21"/>
                    <a:pt x="18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2" y="21"/>
                    <a:pt x="49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1374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7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7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7" y="4"/>
                  </a:cubicBezTo>
                  <a:cubicBezTo>
                    <a:pt x="31" y="1"/>
                    <a:pt x="36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1495" y="1131"/>
              <a:ext cx="22" cy="131"/>
            </a:xfrm>
            <a:custGeom>
              <a:avLst/>
              <a:gdLst>
                <a:gd name="T0" fmla="*/ 0 w 19"/>
                <a:gd name="T1" fmla="*/ 9 h 110"/>
                <a:gd name="T2" fmla="*/ 2 w 19"/>
                <a:gd name="T3" fmla="*/ 2 h 110"/>
                <a:gd name="T4" fmla="*/ 9 w 19"/>
                <a:gd name="T5" fmla="*/ 0 h 110"/>
                <a:gd name="T6" fmla="*/ 16 w 19"/>
                <a:gd name="T7" fmla="*/ 2 h 110"/>
                <a:gd name="T8" fmla="*/ 19 w 19"/>
                <a:gd name="T9" fmla="*/ 9 h 110"/>
                <a:gd name="T10" fmla="*/ 16 w 19"/>
                <a:gd name="T11" fmla="*/ 16 h 110"/>
                <a:gd name="T12" fmla="*/ 9 w 19"/>
                <a:gd name="T13" fmla="*/ 19 h 110"/>
                <a:gd name="T14" fmla="*/ 2 w 19"/>
                <a:gd name="T15" fmla="*/ 16 h 110"/>
                <a:gd name="T16" fmla="*/ 0 w 19"/>
                <a:gd name="T17" fmla="*/ 9 h 110"/>
                <a:gd name="T18" fmla="*/ 18 w 19"/>
                <a:gd name="T19" fmla="*/ 110 h 110"/>
                <a:gd name="T20" fmla="*/ 1 w 19"/>
                <a:gd name="T21" fmla="*/ 110 h 110"/>
                <a:gd name="T22" fmla="*/ 1 w 19"/>
                <a:gd name="T23" fmla="*/ 30 h 110"/>
                <a:gd name="T24" fmla="*/ 18 w 19"/>
                <a:gd name="T25" fmla="*/ 30 h 110"/>
                <a:gd name="T26" fmla="*/ 18 w 19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0">
                  <a:moveTo>
                    <a:pt x="0" y="9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lose/>
                  <a:moveTo>
                    <a:pt x="18" y="110"/>
                  </a:moveTo>
                  <a:cubicBezTo>
                    <a:pt x="1" y="110"/>
                    <a:pt x="1" y="110"/>
                    <a:pt x="1" y="11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1537" y="1166"/>
              <a:ext cx="70" cy="98"/>
            </a:xfrm>
            <a:custGeom>
              <a:avLst/>
              <a:gdLst>
                <a:gd name="T0" fmla="*/ 59 w 59"/>
                <a:gd name="T1" fmla="*/ 59 h 83"/>
                <a:gd name="T2" fmla="*/ 50 w 59"/>
                <a:gd name="T3" fmla="*/ 77 h 83"/>
                <a:gd name="T4" fmla="*/ 26 w 59"/>
                <a:gd name="T5" fmla="*/ 83 h 83"/>
                <a:gd name="T6" fmla="*/ 0 w 59"/>
                <a:gd name="T7" fmla="*/ 78 h 83"/>
                <a:gd name="T8" fmla="*/ 0 w 59"/>
                <a:gd name="T9" fmla="*/ 63 h 83"/>
                <a:gd name="T10" fmla="*/ 26 w 59"/>
                <a:gd name="T11" fmla="*/ 70 h 83"/>
                <a:gd name="T12" fmla="*/ 42 w 59"/>
                <a:gd name="T13" fmla="*/ 60 h 83"/>
                <a:gd name="T14" fmla="*/ 40 w 59"/>
                <a:gd name="T15" fmla="*/ 55 h 83"/>
                <a:gd name="T16" fmla="*/ 34 w 59"/>
                <a:gd name="T17" fmla="*/ 51 h 83"/>
                <a:gd name="T18" fmla="*/ 23 w 59"/>
                <a:gd name="T19" fmla="*/ 46 h 83"/>
                <a:gd name="T20" fmla="*/ 5 w 59"/>
                <a:gd name="T21" fmla="*/ 35 h 83"/>
                <a:gd name="T22" fmla="*/ 0 w 59"/>
                <a:gd name="T23" fmla="*/ 22 h 83"/>
                <a:gd name="T24" fmla="*/ 8 w 59"/>
                <a:gd name="T25" fmla="*/ 6 h 83"/>
                <a:gd name="T26" fmla="*/ 31 w 59"/>
                <a:gd name="T27" fmla="*/ 0 h 83"/>
                <a:gd name="T28" fmla="*/ 57 w 59"/>
                <a:gd name="T29" fmla="*/ 6 h 83"/>
                <a:gd name="T30" fmla="*/ 52 w 59"/>
                <a:gd name="T31" fmla="*/ 18 h 83"/>
                <a:gd name="T32" fmla="*/ 30 w 59"/>
                <a:gd name="T33" fmla="*/ 13 h 83"/>
                <a:gd name="T34" fmla="*/ 17 w 59"/>
                <a:gd name="T35" fmla="*/ 21 h 83"/>
                <a:gd name="T36" fmla="*/ 20 w 59"/>
                <a:gd name="T37" fmla="*/ 27 h 83"/>
                <a:gd name="T38" fmla="*/ 35 w 59"/>
                <a:gd name="T39" fmla="*/ 34 h 83"/>
                <a:gd name="T40" fmla="*/ 50 w 59"/>
                <a:gd name="T41" fmla="*/ 41 h 83"/>
                <a:gd name="T42" fmla="*/ 56 w 59"/>
                <a:gd name="T43" fmla="*/ 49 h 83"/>
                <a:gd name="T44" fmla="*/ 59 w 59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3">
                  <a:moveTo>
                    <a:pt x="59" y="59"/>
                  </a:moveTo>
                  <a:cubicBezTo>
                    <a:pt x="59" y="66"/>
                    <a:pt x="56" y="72"/>
                    <a:pt x="50" y="77"/>
                  </a:cubicBezTo>
                  <a:cubicBezTo>
                    <a:pt x="44" y="81"/>
                    <a:pt x="36" y="83"/>
                    <a:pt x="26" y="83"/>
                  </a:cubicBezTo>
                  <a:cubicBezTo>
                    <a:pt x="15" y="83"/>
                    <a:pt x="6" y="81"/>
                    <a:pt x="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8"/>
                    <a:pt x="18" y="70"/>
                    <a:pt x="26" y="70"/>
                  </a:cubicBezTo>
                  <a:cubicBezTo>
                    <a:pt x="37" y="70"/>
                    <a:pt x="42" y="67"/>
                    <a:pt x="42" y="60"/>
                  </a:cubicBezTo>
                  <a:cubicBezTo>
                    <a:pt x="42" y="58"/>
                    <a:pt x="41" y="57"/>
                    <a:pt x="40" y="55"/>
                  </a:cubicBezTo>
                  <a:cubicBezTo>
                    <a:pt x="39" y="54"/>
                    <a:pt x="37" y="53"/>
                    <a:pt x="34" y="51"/>
                  </a:cubicBezTo>
                  <a:cubicBezTo>
                    <a:pt x="32" y="50"/>
                    <a:pt x="28" y="48"/>
                    <a:pt x="23" y="46"/>
                  </a:cubicBezTo>
                  <a:cubicBezTo>
                    <a:pt x="14" y="43"/>
                    <a:pt x="8" y="39"/>
                    <a:pt x="5" y="35"/>
                  </a:cubicBezTo>
                  <a:cubicBezTo>
                    <a:pt x="1" y="32"/>
                    <a:pt x="0" y="27"/>
                    <a:pt x="0" y="22"/>
                  </a:cubicBezTo>
                  <a:cubicBezTo>
                    <a:pt x="0" y="15"/>
                    <a:pt x="3" y="9"/>
                    <a:pt x="8" y="6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0" y="0"/>
                    <a:pt x="49" y="2"/>
                    <a:pt x="57" y="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15"/>
                    <a:pt x="36" y="13"/>
                    <a:pt x="30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3"/>
                    <a:pt x="18" y="25"/>
                    <a:pt x="20" y="27"/>
                  </a:cubicBezTo>
                  <a:cubicBezTo>
                    <a:pt x="22" y="29"/>
                    <a:pt x="28" y="31"/>
                    <a:pt x="35" y="34"/>
                  </a:cubicBezTo>
                  <a:cubicBezTo>
                    <a:pt x="42" y="37"/>
                    <a:pt x="47" y="39"/>
                    <a:pt x="50" y="41"/>
                  </a:cubicBezTo>
                  <a:cubicBezTo>
                    <a:pt x="53" y="43"/>
                    <a:pt x="55" y="46"/>
                    <a:pt x="56" y="49"/>
                  </a:cubicBezTo>
                  <a:cubicBezTo>
                    <a:pt x="58" y="51"/>
                    <a:pt x="59" y="55"/>
                    <a:pt x="5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26"/>
            <p:cNvSpPr>
              <a:spLocks noEditPoints="1"/>
            </p:cNvSpPr>
            <p:nvPr/>
          </p:nvSpPr>
          <p:spPr bwMode="auto">
            <a:xfrm>
              <a:off x="1675" y="1166"/>
              <a:ext cx="85" cy="139"/>
            </a:xfrm>
            <a:custGeom>
              <a:avLst/>
              <a:gdLst>
                <a:gd name="T0" fmla="*/ 40 w 72"/>
                <a:gd name="T1" fmla="*/ 83 h 117"/>
                <a:gd name="T2" fmla="*/ 17 w 72"/>
                <a:gd name="T3" fmla="*/ 72 h 117"/>
                <a:gd name="T4" fmla="*/ 16 w 72"/>
                <a:gd name="T5" fmla="*/ 72 h 117"/>
                <a:gd name="T6" fmla="*/ 17 w 72"/>
                <a:gd name="T7" fmla="*/ 84 h 117"/>
                <a:gd name="T8" fmla="*/ 17 w 72"/>
                <a:gd name="T9" fmla="*/ 117 h 117"/>
                <a:gd name="T10" fmla="*/ 0 w 72"/>
                <a:gd name="T11" fmla="*/ 117 h 117"/>
                <a:gd name="T12" fmla="*/ 0 w 72"/>
                <a:gd name="T13" fmla="*/ 1 h 117"/>
                <a:gd name="T14" fmla="*/ 14 w 72"/>
                <a:gd name="T15" fmla="*/ 1 h 117"/>
                <a:gd name="T16" fmla="*/ 16 w 72"/>
                <a:gd name="T17" fmla="*/ 12 h 117"/>
                <a:gd name="T18" fmla="*/ 17 w 72"/>
                <a:gd name="T19" fmla="*/ 12 h 117"/>
                <a:gd name="T20" fmla="*/ 41 w 72"/>
                <a:gd name="T21" fmla="*/ 0 h 117"/>
                <a:gd name="T22" fmla="*/ 64 w 72"/>
                <a:gd name="T23" fmla="*/ 11 h 117"/>
                <a:gd name="T24" fmla="*/ 72 w 72"/>
                <a:gd name="T25" fmla="*/ 41 h 117"/>
                <a:gd name="T26" fmla="*/ 64 w 72"/>
                <a:gd name="T27" fmla="*/ 72 h 117"/>
                <a:gd name="T28" fmla="*/ 40 w 72"/>
                <a:gd name="T29" fmla="*/ 83 h 117"/>
                <a:gd name="T30" fmla="*/ 36 w 72"/>
                <a:gd name="T31" fmla="*/ 14 h 117"/>
                <a:gd name="T32" fmla="*/ 22 w 72"/>
                <a:gd name="T33" fmla="*/ 20 h 117"/>
                <a:gd name="T34" fmla="*/ 17 w 72"/>
                <a:gd name="T35" fmla="*/ 39 h 117"/>
                <a:gd name="T36" fmla="*/ 17 w 72"/>
                <a:gd name="T37" fmla="*/ 41 h 117"/>
                <a:gd name="T38" fmla="*/ 22 w 72"/>
                <a:gd name="T39" fmla="*/ 62 h 117"/>
                <a:gd name="T40" fmla="*/ 37 w 72"/>
                <a:gd name="T41" fmla="*/ 69 h 117"/>
                <a:gd name="T42" fmla="*/ 50 w 72"/>
                <a:gd name="T43" fmla="*/ 62 h 117"/>
                <a:gd name="T44" fmla="*/ 55 w 72"/>
                <a:gd name="T45" fmla="*/ 41 h 117"/>
                <a:gd name="T46" fmla="*/ 50 w 72"/>
                <a:gd name="T47" fmla="*/ 21 h 117"/>
                <a:gd name="T48" fmla="*/ 36 w 72"/>
                <a:gd name="T4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7">
                  <a:moveTo>
                    <a:pt x="40" y="83"/>
                  </a:moveTo>
                  <a:cubicBezTo>
                    <a:pt x="30" y="83"/>
                    <a:pt x="23" y="79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9"/>
                    <a:pt x="17" y="83"/>
                    <a:pt x="17" y="8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6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4"/>
                    <a:pt x="30" y="0"/>
                    <a:pt x="41" y="0"/>
                  </a:cubicBezTo>
                  <a:cubicBezTo>
                    <a:pt x="51" y="0"/>
                    <a:pt x="59" y="4"/>
                    <a:pt x="64" y="11"/>
                  </a:cubicBezTo>
                  <a:cubicBezTo>
                    <a:pt x="70" y="18"/>
                    <a:pt x="72" y="28"/>
                    <a:pt x="72" y="41"/>
                  </a:cubicBezTo>
                  <a:cubicBezTo>
                    <a:pt x="72" y="54"/>
                    <a:pt x="70" y="64"/>
                    <a:pt x="64" y="72"/>
                  </a:cubicBezTo>
                  <a:cubicBezTo>
                    <a:pt x="58" y="79"/>
                    <a:pt x="50" y="83"/>
                    <a:pt x="40" y="83"/>
                  </a:cubicBezTo>
                  <a:close/>
                  <a:moveTo>
                    <a:pt x="36" y="14"/>
                  </a:moveTo>
                  <a:cubicBezTo>
                    <a:pt x="30" y="14"/>
                    <a:pt x="25" y="16"/>
                    <a:pt x="22" y="20"/>
                  </a:cubicBezTo>
                  <a:cubicBezTo>
                    <a:pt x="18" y="24"/>
                    <a:pt x="17" y="30"/>
                    <a:pt x="17" y="3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1"/>
                    <a:pt x="18" y="58"/>
                    <a:pt x="22" y="62"/>
                  </a:cubicBezTo>
                  <a:cubicBezTo>
                    <a:pt x="25" y="67"/>
                    <a:pt x="30" y="69"/>
                    <a:pt x="37" y="69"/>
                  </a:cubicBezTo>
                  <a:cubicBezTo>
                    <a:pt x="43" y="69"/>
                    <a:pt x="47" y="67"/>
                    <a:pt x="50" y="62"/>
                  </a:cubicBezTo>
                  <a:cubicBezTo>
                    <a:pt x="53" y="57"/>
                    <a:pt x="55" y="50"/>
                    <a:pt x="55" y="41"/>
                  </a:cubicBezTo>
                  <a:cubicBezTo>
                    <a:pt x="55" y="32"/>
                    <a:pt x="53" y="25"/>
                    <a:pt x="50" y="21"/>
                  </a:cubicBezTo>
                  <a:cubicBezTo>
                    <a:pt x="47" y="16"/>
                    <a:pt x="42" y="14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27"/>
            <p:cNvSpPr>
              <a:spLocks noEditPoints="1"/>
            </p:cNvSpPr>
            <p:nvPr/>
          </p:nvSpPr>
          <p:spPr bwMode="auto">
            <a:xfrm>
              <a:off x="1778" y="1166"/>
              <a:ext cx="89" cy="98"/>
            </a:xfrm>
            <a:custGeom>
              <a:avLst/>
              <a:gdLst>
                <a:gd name="T0" fmla="*/ 75 w 75"/>
                <a:gd name="T1" fmla="*/ 41 h 83"/>
                <a:gd name="T2" fmla="*/ 65 w 75"/>
                <a:gd name="T3" fmla="*/ 72 h 83"/>
                <a:gd name="T4" fmla="*/ 37 w 75"/>
                <a:gd name="T5" fmla="*/ 83 h 83"/>
                <a:gd name="T6" fmla="*/ 18 w 75"/>
                <a:gd name="T7" fmla="*/ 78 h 83"/>
                <a:gd name="T8" fmla="*/ 4 w 75"/>
                <a:gd name="T9" fmla="*/ 63 h 83"/>
                <a:gd name="T10" fmla="*/ 0 w 75"/>
                <a:gd name="T11" fmla="*/ 41 h 83"/>
                <a:gd name="T12" fmla="*/ 10 w 75"/>
                <a:gd name="T13" fmla="*/ 11 h 83"/>
                <a:gd name="T14" fmla="*/ 38 w 75"/>
                <a:gd name="T15" fmla="*/ 0 h 83"/>
                <a:gd name="T16" fmla="*/ 65 w 75"/>
                <a:gd name="T17" fmla="*/ 11 h 83"/>
                <a:gd name="T18" fmla="*/ 75 w 75"/>
                <a:gd name="T19" fmla="*/ 41 h 83"/>
                <a:gd name="T20" fmla="*/ 17 w 75"/>
                <a:gd name="T21" fmla="*/ 41 h 83"/>
                <a:gd name="T22" fmla="*/ 38 w 75"/>
                <a:gd name="T23" fmla="*/ 69 h 83"/>
                <a:gd name="T24" fmla="*/ 58 w 75"/>
                <a:gd name="T25" fmla="*/ 41 h 83"/>
                <a:gd name="T26" fmla="*/ 38 w 75"/>
                <a:gd name="T27" fmla="*/ 14 h 83"/>
                <a:gd name="T28" fmla="*/ 22 w 75"/>
                <a:gd name="T29" fmla="*/ 21 h 83"/>
                <a:gd name="T30" fmla="*/ 17 w 75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3">
                  <a:moveTo>
                    <a:pt x="75" y="41"/>
                  </a:moveTo>
                  <a:cubicBezTo>
                    <a:pt x="75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5" y="29"/>
                    <a:pt x="75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0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1876" y="1167"/>
              <a:ext cx="140" cy="95"/>
            </a:xfrm>
            <a:custGeom>
              <a:avLst/>
              <a:gdLst>
                <a:gd name="T0" fmla="*/ 76 w 118"/>
                <a:gd name="T1" fmla="*/ 80 h 80"/>
                <a:gd name="T2" fmla="*/ 66 w 118"/>
                <a:gd name="T3" fmla="*/ 43 h 80"/>
                <a:gd name="T4" fmla="*/ 59 w 118"/>
                <a:gd name="T5" fmla="*/ 16 h 80"/>
                <a:gd name="T6" fmla="*/ 59 w 118"/>
                <a:gd name="T7" fmla="*/ 16 h 80"/>
                <a:gd name="T8" fmla="*/ 52 w 118"/>
                <a:gd name="T9" fmla="*/ 43 h 80"/>
                <a:gd name="T10" fmla="*/ 41 w 118"/>
                <a:gd name="T11" fmla="*/ 80 h 80"/>
                <a:gd name="T12" fmla="*/ 23 w 118"/>
                <a:gd name="T13" fmla="*/ 80 h 80"/>
                <a:gd name="T14" fmla="*/ 0 w 118"/>
                <a:gd name="T15" fmla="*/ 0 h 80"/>
                <a:gd name="T16" fmla="*/ 17 w 118"/>
                <a:gd name="T17" fmla="*/ 0 h 80"/>
                <a:gd name="T18" fmla="*/ 28 w 118"/>
                <a:gd name="T19" fmla="*/ 40 h 80"/>
                <a:gd name="T20" fmla="*/ 33 w 118"/>
                <a:gd name="T21" fmla="*/ 65 h 80"/>
                <a:gd name="T22" fmla="*/ 33 w 118"/>
                <a:gd name="T23" fmla="*/ 65 h 80"/>
                <a:gd name="T24" fmla="*/ 35 w 118"/>
                <a:gd name="T25" fmla="*/ 53 h 80"/>
                <a:gd name="T26" fmla="*/ 38 w 118"/>
                <a:gd name="T27" fmla="*/ 42 h 80"/>
                <a:gd name="T28" fmla="*/ 50 w 118"/>
                <a:gd name="T29" fmla="*/ 0 h 80"/>
                <a:gd name="T30" fmla="*/ 69 w 118"/>
                <a:gd name="T31" fmla="*/ 0 h 80"/>
                <a:gd name="T32" fmla="*/ 80 w 118"/>
                <a:gd name="T33" fmla="*/ 42 h 80"/>
                <a:gd name="T34" fmla="*/ 83 w 118"/>
                <a:gd name="T35" fmla="*/ 53 h 80"/>
                <a:gd name="T36" fmla="*/ 85 w 118"/>
                <a:gd name="T37" fmla="*/ 65 h 80"/>
                <a:gd name="T38" fmla="*/ 86 w 118"/>
                <a:gd name="T39" fmla="*/ 65 h 80"/>
                <a:gd name="T40" fmla="*/ 91 w 118"/>
                <a:gd name="T41" fmla="*/ 40 h 80"/>
                <a:gd name="T42" fmla="*/ 101 w 118"/>
                <a:gd name="T43" fmla="*/ 0 h 80"/>
                <a:gd name="T44" fmla="*/ 118 w 118"/>
                <a:gd name="T45" fmla="*/ 0 h 80"/>
                <a:gd name="T46" fmla="*/ 95 w 118"/>
                <a:gd name="T47" fmla="*/ 80 h 80"/>
                <a:gd name="T48" fmla="*/ 76 w 118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0">
                  <a:moveTo>
                    <a:pt x="76" y="80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5" y="39"/>
                    <a:pt x="63" y="30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29"/>
                    <a:pt x="54" y="38"/>
                    <a:pt x="52" y="43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50"/>
                    <a:pt x="32" y="58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57"/>
                    <a:pt x="35" y="53"/>
                  </a:cubicBezTo>
                  <a:cubicBezTo>
                    <a:pt x="36" y="48"/>
                    <a:pt x="37" y="45"/>
                    <a:pt x="38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5"/>
                    <a:pt x="82" y="48"/>
                    <a:pt x="83" y="53"/>
                  </a:cubicBezTo>
                  <a:cubicBezTo>
                    <a:pt x="84" y="58"/>
                    <a:pt x="85" y="62"/>
                    <a:pt x="85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9"/>
                    <a:pt x="88" y="50"/>
                    <a:pt x="91" y="4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0"/>
                    <a:pt x="95" y="80"/>
                    <a:pt x="95" y="80"/>
                  </a:cubicBezTo>
                  <a:lnTo>
                    <a:pt x="7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29"/>
            <p:cNvSpPr>
              <a:spLocks noEditPoints="1"/>
            </p:cNvSpPr>
            <p:nvPr/>
          </p:nvSpPr>
          <p:spPr bwMode="auto">
            <a:xfrm>
              <a:off x="2024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50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6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4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9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1" y="21"/>
                    <a:pt x="19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3" y="21"/>
                    <a:pt x="50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30"/>
            <p:cNvSpPr>
              <a:spLocks/>
            </p:cNvSpPr>
            <p:nvPr/>
          </p:nvSpPr>
          <p:spPr bwMode="auto">
            <a:xfrm>
              <a:off x="2131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6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6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1" y="1"/>
                    <a:pt x="35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2189" y="1238"/>
              <a:ext cx="25" cy="26"/>
            </a:xfrm>
            <a:custGeom>
              <a:avLst/>
              <a:gdLst>
                <a:gd name="T0" fmla="*/ 0 w 21"/>
                <a:gd name="T1" fmla="*/ 11 h 22"/>
                <a:gd name="T2" fmla="*/ 3 w 21"/>
                <a:gd name="T3" fmla="*/ 3 h 22"/>
                <a:gd name="T4" fmla="*/ 11 w 21"/>
                <a:gd name="T5" fmla="*/ 0 h 22"/>
                <a:gd name="T6" fmla="*/ 19 w 21"/>
                <a:gd name="T7" fmla="*/ 3 h 22"/>
                <a:gd name="T8" fmla="*/ 21 w 21"/>
                <a:gd name="T9" fmla="*/ 11 h 22"/>
                <a:gd name="T10" fmla="*/ 19 w 21"/>
                <a:gd name="T11" fmla="*/ 19 h 22"/>
                <a:gd name="T12" fmla="*/ 11 w 21"/>
                <a:gd name="T13" fmla="*/ 22 h 22"/>
                <a:gd name="T14" fmla="*/ 3 w 21"/>
                <a:gd name="T15" fmla="*/ 19 h 22"/>
                <a:gd name="T16" fmla="*/ 0 w 21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5"/>
                    <a:pt x="20" y="17"/>
                    <a:pt x="19" y="19"/>
                  </a:cubicBezTo>
                  <a:cubicBezTo>
                    <a:pt x="17" y="21"/>
                    <a:pt x="14" y="22"/>
                    <a:pt x="11" y="22"/>
                  </a:cubicBezTo>
                  <a:cubicBezTo>
                    <a:pt x="7" y="22"/>
                    <a:pt x="4" y="21"/>
                    <a:pt x="3" y="19"/>
                  </a:cubicBezTo>
                  <a:cubicBezTo>
                    <a:pt x="1" y="18"/>
                    <a:pt x="0" y="1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1"/>
          <a:stretch/>
        </p:blipFill>
        <p:spPr>
          <a:xfrm>
            <a:off x="5623437" y="261647"/>
            <a:ext cx="3520563" cy="472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738256"/>
            <a:ext cx="5101936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3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3584575" cy="51435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b="0" i="0" dirty="0">
                <a:solidFill>
                  <a:srgbClr val="C018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86199" y="801690"/>
            <a:ext cx="4801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886197" y="1185863"/>
            <a:ext cx="4800603" cy="326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86197" y="4738256"/>
            <a:ext cx="4800603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886199" y="372253"/>
            <a:ext cx="4801900" cy="337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9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59426" y="0"/>
            <a:ext cx="3584575" cy="51435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b="0" i="0" dirty="0">
                <a:solidFill>
                  <a:srgbClr val="C018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1" y="801690"/>
            <a:ext cx="4801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85863"/>
            <a:ext cx="4800603" cy="326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4738256"/>
            <a:ext cx="4800603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72253"/>
            <a:ext cx="4800603" cy="337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6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47950"/>
            <a:ext cx="9144000" cy="249555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dirty="0" smtClean="0">
                <a:solidFill>
                  <a:srgbClr val="C01818"/>
                </a:solidFill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801690"/>
            <a:ext cx="8230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5865"/>
            <a:ext cx="3886200" cy="1385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85865"/>
            <a:ext cx="3886200" cy="1385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72253"/>
            <a:ext cx="8230899" cy="337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7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5692"/>
            <a:ext cx="9144000" cy="3617808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dirty="0" smtClean="0">
                <a:solidFill>
                  <a:srgbClr val="C01818"/>
                </a:solidFill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72253"/>
            <a:ext cx="8230899" cy="337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5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dirty="0" smtClean="0">
                <a:solidFill>
                  <a:srgbClr val="C01818"/>
                </a:solidFill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</p:spTree>
    <p:extLst>
      <p:ext uri="{BB962C8B-B14F-4D97-AF65-F5344CB8AC3E}">
        <p14:creationId xmlns:p14="http://schemas.microsoft.com/office/powerpoint/2010/main" val="2371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8155" y="1283135"/>
            <a:ext cx="1577755" cy="2577230"/>
            <a:chOff x="458155" y="1281105"/>
            <a:chExt cx="1577754" cy="257723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58155" y="385833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58155" y="128110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1" y="1718311"/>
            <a:ext cx="7132881" cy="1042773"/>
          </a:xfrm>
        </p:spPr>
        <p:txBody>
          <a:bodyPr anchor="b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1" y="2806605"/>
            <a:ext cx="4114801" cy="553676"/>
          </a:xfrm>
        </p:spPr>
        <p:txBody>
          <a:bodyPr anchor="t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9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453893" y="4869758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r>
              <a:rPr lang="en-US"/>
              <a:t>4/21/2014</a:t>
            </a:r>
            <a:endParaRPr lang="en-US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097924" y="4869758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8155" y="1283135"/>
            <a:ext cx="1577755" cy="2577230"/>
            <a:chOff x="458155" y="1281105"/>
            <a:chExt cx="1577754" cy="257723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458155" y="385833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58155" y="128110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1" y="1718311"/>
            <a:ext cx="7132881" cy="1042773"/>
          </a:xfrm>
        </p:spPr>
        <p:txBody>
          <a:bodyPr anchor="b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2806605"/>
            <a:ext cx="4114801" cy="553676"/>
          </a:xfrm>
        </p:spPr>
        <p:txBody>
          <a:bodyPr anchor="t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58155" y="1283135"/>
            <a:ext cx="1577755" cy="2577230"/>
            <a:chOff x="458155" y="1281105"/>
            <a:chExt cx="1577754" cy="257723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155" y="385833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8155" y="1281105"/>
              <a:ext cx="15777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1" y="1718311"/>
            <a:ext cx="7132881" cy="1042773"/>
          </a:xfrm>
        </p:spPr>
        <p:txBody>
          <a:bodyPr anchor="b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2806605"/>
            <a:ext cx="4114801" cy="553676"/>
          </a:xfrm>
        </p:spPr>
        <p:txBody>
          <a:bodyPr anchor="t">
            <a:noAutofit/>
          </a:bodyPr>
          <a:lstStyle>
            <a:lvl1pPr marL="0" algn="l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0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453893" y="4869758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r>
              <a:rPr lang="en-US"/>
              <a:t>4/21/2014</a:t>
            </a:r>
            <a:endParaRPr lang="en-US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097924" y="4869758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83123" y="319793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83123" y="56460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372953" y="1696604"/>
            <a:ext cx="4398096" cy="369332"/>
          </a:xfrm>
        </p:spPr>
        <p:txBody>
          <a:bodyPr wrap="square"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30pt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42395" y="3483408"/>
            <a:ext cx="3859213" cy="430887"/>
          </a:xfrm>
        </p:spPr>
        <p:txBody>
          <a:bodyPr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23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78667" y="0"/>
            <a:ext cx="4986667" cy="5143500"/>
          </a:xfrm>
          <a:prstGeom prst="rect">
            <a:avLst/>
          </a:prstGeom>
          <a:solidFill>
            <a:srgbClr val="75160D">
              <a:alpha val="69804"/>
            </a:srgbClr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783123" y="319793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783123" y="56460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372953" y="1696604"/>
            <a:ext cx="4398096" cy="369332"/>
          </a:xfrm>
        </p:spPr>
        <p:txBody>
          <a:bodyPr wrap="square"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30pt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42395" y="3483408"/>
            <a:ext cx="3859213" cy="430887"/>
          </a:xfrm>
        </p:spPr>
        <p:txBody>
          <a:bodyPr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67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d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453893" y="4869758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r>
              <a:rPr lang="en-US"/>
              <a:t>4/21/2014</a:t>
            </a:r>
            <a:endParaRPr lang="en-US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097924" y="4869758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83123" y="385833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83123" y="122500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42395" y="2340918"/>
            <a:ext cx="3859213" cy="461665"/>
          </a:xfrm>
        </p:spPr>
        <p:txBody>
          <a:bodyPr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30pt Text</a:t>
            </a:r>
          </a:p>
        </p:txBody>
      </p:sp>
    </p:spTree>
    <p:extLst>
      <p:ext uri="{BB962C8B-B14F-4D97-AF65-F5344CB8AC3E}">
        <p14:creationId xmlns:p14="http://schemas.microsoft.com/office/powerpoint/2010/main" val="2281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d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78667" y="0"/>
            <a:ext cx="4986667" cy="5143500"/>
          </a:xfrm>
          <a:prstGeom prst="rect">
            <a:avLst/>
          </a:prstGeom>
          <a:solidFill>
            <a:srgbClr val="75160D">
              <a:alpha val="69804"/>
            </a:srgbClr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783123" y="385833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783123" y="1225005"/>
            <a:ext cx="1577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42395" y="2340918"/>
            <a:ext cx="3859213" cy="461665"/>
          </a:xfrm>
        </p:spPr>
        <p:txBody>
          <a:bodyPr anchor="ctr">
            <a:spAutoFit/>
          </a:bodyPr>
          <a:lstStyle>
            <a:lvl1pPr marL="0" algn="ctr" defTabSz="9143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30pt Text</a:t>
            </a:r>
          </a:p>
        </p:txBody>
      </p:sp>
    </p:spTree>
    <p:extLst>
      <p:ext uri="{BB962C8B-B14F-4D97-AF65-F5344CB8AC3E}">
        <p14:creationId xmlns:p14="http://schemas.microsoft.com/office/powerpoint/2010/main" val="14512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/Clo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453893" y="4869758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  <a:latin typeface="Intel Clear"/>
              </a:defRPr>
            </a:lvl1pPr>
          </a:lstStyle>
          <a:p>
            <a:r>
              <a:rPr lang="en-US"/>
              <a:t>4/21/2014</a:t>
            </a:r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3097924" y="4869758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8760612" y="4869759"/>
            <a:ext cx="230989" cy="154577"/>
          </a:xfrm>
          <a:prstGeom prst="rect">
            <a:avLst/>
          </a:prstGeom>
        </p:spPr>
        <p:txBody>
          <a:bodyPr/>
          <a:lstStyle>
            <a:lvl1pPr>
              <a:defRPr>
                <a:latin typeface="Intel Clear"/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 hidden="1"/>
          <p:cNvCxnSpPr/>
          <p:nvPr userDrawn="1"/>
        </p:nvCxnSpPr>
        <p:spPr>
          <a:xfrm>
            <a:off x="8686800" y="4872032"/>
            <a:ext cx="0" cy="1524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7" y="4828032"/>
            <a:ext cx="886404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2570511" y="1977656"/>
            <a:ext cx="4006237" cy="1121194"/>
            <a:chOff x="221" y="738"/>
            <a:chExt cx="2026" cy="567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003" y="818"/>
              <a:ext cx="231" cy="241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3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8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5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0"/>
                    <a:pt x="53" y="101"/>
                  </a:cubicBezTo>
                  <a:cubicBezTo>
                    <a:pt x="53" y="71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5"/>
                  </a:cubicBezTo>
                  <a:lnTo>
                    <a:pt x="194" y="15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close/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33" y="741"/>
              <a:ext cx="167" cy="318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7 h 267"/>
                <a:gd name="T20" fmla="*/ 141 w 141"/>
                <a:gd name="T21" fmla="*/ 8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01" y="738"/>
              <a:ext cx="275" cy="321"/>
            </a:xfrm>
            <a:custGeom>
              <a:avLst/>
              <a:gdLst>
                <a:gd name="T0" fmla="*/ 0 w 275"/>
                <a:gd name="T1" fmla="*/ 0 h 321"/>
                <a:gd name="T2" fmla="*/ 0 w 275"/>
                <a:gd name="T3" fmla="*/ 319 h 321"/>
                <a:gd name="T4" fmla="*/ 70 w 275"/>
                <a:gd name="T5" fmla="*/ 321 h 321"/>
                <a:gd name="T6" fmla="*/ 70 w 275"/>
                <a:gd name="T7" fmla="*/ 137 h 321"/>
                <a:gd name="T8" fmla="*/ 137 w 275"/>
                <a:gd name="T9" fmla="*/ 188 h 321"/>
                <a:gd name="T10" fmla="*/ 205 w 275"/>
                <a:gd name="T11" fmla="*/ 137 h 321"/>
                <a:gd name="T12" fmla="*/ 205 w 275"/>
                <a:gd name="T13" fmla="*/ 321 h 321"/>
                <a:gd name="T14" fmla="*/ 274 w 275"/>
                <a:gd name="T15" fmla="*/ 321 h 321"/>
                <a:gd name="T16" fmla="*/ 275 w 275"/>
                <a:gd name="T17" fmla="*/ 0 h 321"/>
                <a:gd name="T18" fmla="*/ 137 w 275"/>
                <a:gd name="T19" fmla="*/ 105 h 321"/>
                <a:gd name="T20" fmla="*/ 0 w 27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21">
                  <a:moveTo>
                    <a:pt x="0" y="0"/>
                  </a:moveTo>
                  <a:lnTo>
                    <a:pt x="0" y="319"/>
                  </a:lnTo>
                  <a:lnTo>
                    <a:pt x="70" y="321"/>
                  </a:lnTo>
                  <a:lnTo>
                    <a:pt x="70" y="137"/>
                  </a:lnTo>
                  <a:lnTo>
                    <a:pt x="137" y="188"/>
                  </a:lnTo>
                  <a:lnTo>
                    <a:pt x="205" y="137"/>
                  </a:lnTo>
                  <a:lnTo>
                    <a:pt x="205" y="321"/>
                  </a:lnTo>
                  <a:lnTo>
                    <a:pt x="274" y="321"/>
                  </a:lnTo>
                  <a:lnTo>
                    <a:pt x="275" y="0"/>
                  </a:lnTo>
                  <a:lnTo>
                    <a:pt x="137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687" y="819"/>
              <a:ext cx="241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0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4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0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6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4"/>
                    <a:pt x="104" y="154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7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948" y="819"/>
              <a:ext cx="242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8"/>
                    <a:pt x="119" y="155"/>
                    <a:pt x="104" y="155"/>
                  </a:cubicBezTo>
                  <a:cubicBezTo>
                    <a:pt x="82" y="154"/>
                    <a:pt x="62" y="140"/>
                    <a:pt x="57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182" y="808"/>
              <a:ext cx="27" cy="35"/>
            </a:xfrm>
            <a:custGeom>
              <a:avLst/>
              <a:gdLst>
                <a:gd name="T0" fmla="*/ 0 w 27"/>
                <a:gd name="T1" fmla="*/ 0 h 35"/>
                <a:gd name="T2" fmla="*/ 27 w 27"/>
                <a:gd name="T3" fmla="*/ 0 h 35"/>
                <a:gd name="T4" fmla="*/ 27 w 27"/>
                <a:gd name="T5" fmla="*/ 6 h 35"/>
                <a:gd name="T6" fmla="*/ 16 w 27"/>
                <a:gd name="T7" fmla="*/ 6 h 35"/>
                <a:gd name="T8" fmla="*/ 16 w 27"/>
                <a:gd name="T9" fmla="*/ 35 h 35"/>
                <a:gd name="T10" fmla="*/ 11 w 27"/>
                <a:gd name="T11" fmla="*/ 35 h 35"/>
                <a:gd name="T12" fmla="*/ 11 w 27"/>
                <a:gd name="T13" fmla="*/ 6 h 35"/>
                <a:gd name="T14" fmla="*/ 0 w 27"/>
                <a:gd name="T15" fmla="*/ 6 h 35"/>
                <a:gd name="T16" fmla="*/ 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16" y="6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13" y="808"/>
              <a:ext cx="34" cy="35"/>
            </a:xfrm>
            <a:custGeom>
              <a:avLst/>
              <a:gdLst>
                <a:gd name="T0" fmla="*/ 0 w 34"/>
                <a:gd name="T1" fmla="*/ 0 h 35"/>
                <a:gd name="T2" fmla="*/ 8 w 34"/>
                <a:gd name="T3" fmla="*/ 0 h 35"/>
                <a:gd name="T4" fmla="*/ 17 w 34"/>
                <a:gd name="T5" fmla="*/ 27 h 35"/>
                <a:gd name="T6" fmla="*/ 17 w 34"/>
                <a:gd name="T7" fmla="*/ 27 h 35"/>
                <a:gd name="T8" fmla="*/ 27 w 34"/>
                <a:gd name="T9" fmla="*/ 0 h 35"/>
                <a:gd name="T10" fmla="*/ 34 w 34"/>
                <a:gd name="T11" fmla="*/ 0 h 35"/>
                <a:gd name="T12" fmla="*/ 34 w 34"/>
                <a:gd name="T13" fmla="*/ 35 h 35"/>
                <a:gd name="T14" fmla="*/ 29 w 34"/>
                <a:gd name="T15" fmla="*/ 35 h 35"/>
                <a:gd name="T16" fmla="*/ 29 w 34"/>
                <a:gd name="T17" fmla="*/ 9 h 35"/>
                <a:gd name="T18" fmla="*/ 29 w 34"/>
                <a:gd name="T19" fmla="*/ 9 h 35"/>
                <a:gd name="T20" fmla="*/ 20 w 34"/>
                <a:gd name="T21" fmla="*/ 35 h 35"/>
                <a:gd name="T22" fmla="*/ 15 w 34"/>
                <a:gd name="T23" fmla="*/ 35 h 35"/>
                <a:gd name="T24" fmla="*/ 6 w 34"/>
                <a:gd name="T25" fmla="*/ 9 h 35"/>
                <a:gd name="T26" fmla="*/ 6 w 34"/>
                <a:gd name="T27" fmla="*/ 9 h 35"/>
                <a:gd name="T28" fmla="*/ 6 w 34"/>
                <a:gd name="T29" fmla="*/ 35 h 35"/>
                <a:gd name="T30" fmla="*/ 0 w 34"/>
                <a:gd name="T31" fmla="*/ 35 h 35"/>
                <a:gd name="T32" fmla="*/ 0 w 3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8" y="0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21" y="738"/>
              <a:ext cx="173" cy="398"/>
            </a:xfrm>
            <a:custGeom>
              <a:avLst/>
              <a:gdLst>
                <a:gd name="T0" fmla="*/ 71 w 173"/>
                <a:gd name="T1" fmla="*/ 273 h 398"/>
                <a:gd name="T2" fmla="*/ 71 w 173"/>
                <a:gd name="T3" fmla="*/ 111 h 398"/>
                <a:gd name="T4" fmla="*/ 173 w 173"/>
                <a:gd name="T5" fmla="*/ 159 h 398"/>
                <a:gd name="T6" fmla="*/ 173 w 173"/>
                <a:gd name="T7" fmla="*/ 80 h 398"/>
                <a:gd name="T8" fmla="*/ 0 w 173"/>
                <a:gd name="T9" fmla="*/ 0 h 398"/>
                <a:gd name="T10" fmla="*/ 0 w 173"/>
                <a:gd name="T11" fmla="*/ 318 h 398"/>
                <a:gd name="T12" fmla="*/ 173 w 173"/>
                <a:gd name="T13" fmla="*/ 398 h 398"/>
                <a:gd name="T14" fmla="*/ 173 w 173"/>
                <a:gd name="T15" fmla="*/ 321 h 398"/>
                <a:gd name="T16" fmla="*/ 71 w 173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8">
                  <a:moveTo>
                    <a:pt x="71" y="273"/>
                  </a:moveTo>
                  <a:lnTo>
                    <a:pt x="71" y="111"/>
                  </a:lnTo>
                  <a:lnTo>
                    <a:pt x="173" y="159"/>
                  </a:lnTo>
                  <a:lnTo>
                    <a:pt x="173" y="8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173" y="398"/>
                  </a:lnTo>
                  <a:lnTo>
                    <a:pt x="173" y="321"/>
                  </a:lnTo>
                  <a:lnTo>
                    <a:pt x="71" y="273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" y="738"/>
              <a:ext cx="172" cy="398"/>
            </a:xfrm>
            <a:custGeom>
              <a:avLst/>
              <a:gdLst>
                <a:gd name="T0" fmla="*/ 102 w 172"/>
                <a:gd name="T1" fmla="*/ 273 h 398"/>
                <a:gd name="T2" fmla="*/ 102 w 172"/>
                <a:gd name="T3" fmla="*/ 111 h 398"/>
                <a:gd name="T4" fmla="*/ 0 w 172"/>
                <a:gd name="T5" fmla="*/ 159 h 398"/>
                <a:gd name="T6" fmla="*/ 0 w 172"/>
                <a:gd name="T7" fmla="*/ 80 h 398"/>
                <a:gd name="T8" fmla="*/ 172 w 172"/>
                <a:gd name="T9" fmla="*/ 0 h 398"/>
                <a:gd name="T10" fmla="*/ 172 w 172"/>
                <a:gd name="T11" fmla="*/ 318 h 398"/>
                <a:gd name="T12" fmla="*/ 0 w 172"/>
                <a:gd name="T13" fmla="*/ 398 h 398"/>
                <a:gd name="T14" fmla="*/ 0 w 172"/>
                <a:gd name="T15" fmla="*/ 321 h 398"/>
                <a:gd name="T16" fmla="*/ 102 w 172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98">
                  <a:moveTo>
                    <a:pt x="102" y="273"/>
                  </a:moveTo>
                  <a:lnTo>
                    <a:pt x="102" y="111"/>
                  </a:lnTo>
                  <a:lnTo>
                    <a:pt x="0" y="159"/>
                  </a:lnTo>
                  <a:lnTo>
                    <a:pt x="0" y="80"/>
                  </a:lnTo>
                  <a:lnTo>
                    <a:pt x="172" y="0"/>
                  </a:lnTo>
                  <a:lnTo>
                    <a:pt x="172" y="318"/>
                  </a:lnTo>
                  <a:lnTo>
                    <a:pt x="0" y="398"/>
                  </a:lnTo>
                  <a:lnTo>
                    <a:pt x="0" y="321"/>
                  </a:lnTo>
                  <a:lnTo>
                    <a:pt x="102" y="273"/>
                  </a:lnTo>
                  <a:close/>
                </a:path>
              </a:pathLst>
            </a:custGeom>
            <a:solidFill>
              <a:srgbClr val="751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01" y="1137"/>
              <a:ext cx="93" cy="125"/>
            </a:xfrm>
            <a:custGeom>
              <a:avLst/>
              <a:gdLst>
                <a:gd name="T0" fmla="*/ 57 w 93"/>
                <a:gd name="T1" fmla="*/ 125 h 125"/>
                <a:gd name="T2" fmla="*/ 37 w 93"/>
                <a:gd name="T3" fmla="*/ 125 h 125"/>
                <a:gd name="T4" fmla="*/ 37 w 93"/>
                <a:gd name="T5" fmla="*/ 18 h 125"/>
                <a:gd name="T6" fmla="*/ 0 w 93"/>
                <a:gd name="T7" fmla="*/ 18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8 h 125"/>
                <a:gd name="T14" fmla="*/ 57 w 93"/>
                <a:gd name="T15" fmla="*/ 18 h 125"/>
                <a:gd name="T16" fmla="*/ 57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7" y="125"/>
                  </a:moveTo>
                  <a:lnTo>
                    <a:pt x="37" y="125"/>
                  </a:lnTo>
                  <a:lnTo>
                    <a:pt x="3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8"/>
                  </a:lnTo>
                  <a:lnTo>
                    <a:pt x="57" y="18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791" y="1166"/>
              <a:ext cx="90" cy="98"/>
            </a:xfrm>
            <a:custGeom>
              <a:avLst/>
              <a:gdLst>
                <a:gd name="T0" fmla="*/ 76 w 76"/>
                <a:gd name="T1" fmla="*/ 41 h 83"/>
                <a:gd name="T2" fmla="*/ 65 w 76"/>
                <a:gd name="T3" fmla="*/ 72 h 83"/>
                <a:gd name="T4" fmla="*/ 37 w 76"/>
                <a:gd name="T5" fmla="*/ 83 h 83"/>
                <a:gd name="T6" fmla="*/ 18 w 76"/>
                <a:gd name="T7" fmla="*/ 78 h 83"/>
                <a:gd name="T8" fmla="*/ 4 w 76"/>
                <a:gd name="T9" fmla="*/ 63 h 83"/>
                <a:gd name="T10" fmla="*/ 0 w 76"/>
                <a:gd name="T11" fmla="*/ 41 h 83"/>
                <a:gd name="T12" fmla="*/ 10 w 76"/>
                <a:gd name="T13" fmla="*/ 11 h 83"/>
                <a:gd name="T14" fmla="*/ 38 w 76"/>
                <a:gd name="T15" fmla="*/ 0 h 83"/>
                <a:gd name="T16" fmla="*/ 65 w 76"/>
                <a:gd name="T17" fmla="*/ 11 h 83"/>
                <a:gd name="T18" fmla="*/ 76 w 76"/>
                <a:gd name="T19" fmla="*/ 41 h 83"/>
                <a:gd name="T20" fmla="*/ 17 w 76"/>
                <a:gd name="T21" fmla="*/ 41 h 83"/>
                <a:gd name="T22" fmla="*/ 38 w 76"/>
                <a:gd name="T23" fmla="*/ 69 h 83"/>
                <a:gd name="T24" fmla="*/ 58 w 76"/>
                <a:gd name="T25" fmla="*/ 41 h 83"/>
                <a:gd name="T26" fmla="*/ 38 w 76"/>
                <a:gd name="T27" fmla="*/ 14 h 83"/>
                <a:gd name="T28" fmla="*/ 22 w 76"/>
                <a:gd name="T29" fmla="*/ 21 h 83"/>
                <a:gd name="T30" fmla="*/ 17 w 76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3">
                  <a:moveTo>
                    <a:pt x="76" y="41"/>
                  </a:moveTo>
                  <a:cubicBezTo>
                    <a:pt x="76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6" y="29"/>
                    <a:pt x="76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1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89" y="1166"/>
              <a:ext cx="93" cy="139"/>
            </a:xfrm>
            <a:custGeom>
              <a:avLst/>
              <a:gdLst>
                <a:gd name="T0" fmla="*/ 78 w 78"/>
                <a:gd name="T1" fmla="*/ 1 h 117"/>
                <a:gd name="T2" fmla="*/ 78 w 78"/>
                <a:gd name="T3" fmla="*/ 11 h 117"/>
                <a:gd name="T4" fmla="*/ 65 w 78"/>
                <a:gd name="T5" fmla="*/ 13 h 117"/>
                <a:gd name="T6" fmla="*/ 68 w 78"/>
                <a:gd name="T7" fmla="*/ 19 h 117"/>
                <a:gd name="T8" fmla="*/ 69 w 78"/>
                <a:gd name="T9" fmla="*/ 27 h 117"/>
                <a:gd name="T10" fmla="*/ 61 w 78"/>
                <a:gd name="T11" fmla="*/ 47 h 117"/>
                <a:gd name="T12" fmla="*/ 37 w 78"/>
                <a:gd name="T13" fmla="*/ 54 h 117"/>
                <a:gd name="T14" fmla="*/ 30 w 78"/>
                <a:gd name="T15" fmla="*/ 53 h 117"/>
                <a:gd name="T16" fmla="*/ 25 w 78"/>
                <a:gd name="T17" fmla="*/ 61 h 117"/>
                <a:gd name="T18" fmla="*/ 27 w 78"/>
                <a:gd name="T19" fmla="*/ 65 h 117"/>
                <a:gd name="T20" fmla="*/ 37 w 78"/>
                <a:gd name="T21" fmla="*/ 67 h 117"/>
                <a:gd name="T22" fmla="*/ 51 w 78"/>
                <a:gd name="T23" fmla="*/ 67 h 117"/>
                <a:gd name="T24" fmla="*/ 71 w 78"/>
                <a:gd name="T25" fmla="*/ 72 h 117"/>
                <a:gd name="T26" fmla="*/ 77 w 78"/>
                <a:gd name="T27" fmla="*/ 89 h 117"/>
                <a:gd name="T28" fmla="*/ 66 w 78"/>
                <a:gd name="T29" fmla="*/ 110 h 117"/>
                <a:gd name="T30" fmla="*/ 34 w 78"/>
                <a:gd name="T31" fmla="*/ 117 h 117"/>
                <a:gd name="T32" fmla="*/ 9 w 78"/>
                <a:gd name="T33" fmla="*/ 111 h 117"/>
                <a:gd name="T34" fmla="*/ 0 w 78"/>
                <a:gd name="T35" fmla="*/ 95 h 117"/>
                <a:gd name="T36" fmla="*/ 5 w 78"/>
                <a:gd name="T37" fmla="*/ 82 h 117"/>
                <a:gd name="T38" fmla="*/ 18 w 78"/>
                <a:gd name="T39" fmla="*/ 75 h 117"/>
                <a:gd name="T40" fmla="*/ 12 w 78"/>
                <a:gd name="T41" fmla="*/ 71 h 117"/>
                <a:gd name="T42" fmla="*/ 10 w 78"/>
                <a:gd name="T43" fmla="*/ 64 h 117"/>
                <a:gd name="T44" fmla="*/ 13 w 78"/>
                <a:gd name="T45" fmla="*/ 56 h 117"/>
                <a:gd name="T46" fmla="*/ 20 w 78"/>
                <a:gd name="T47" fmla="*/ 50 h 117"/>
                <a:gd name="T48" fmla="*/ 10 w 78"/>
                <a:gd name="T49" fmla="*/ 41 h 117"/>
                <a:gd name="T50" fmla="*/ 6 w 78"/>
                <a:gd name="T51" fmla="*/ 27 h 117"/>
                <a:gd name="T52" fmla="*/ 15 w 78"/>
                <a:gd name="T53" fmla="*/ 7 h 117"/>
                <a:gd name="T54" fmla="*/ 38 w 78"/>
                <a:gd name="T55" fmla="*/ 0 h 117"/>
                <a:gd name="T56" fmla="*/ 45 w 78"/>
                <a:gd name="T57" fmla="*/ 0 h 117"/>
                <a:gd name="T58" fmla="*/ 51 w 78"/>
                <a:gd name="T59" fmla="*/ 1 h 117"/>
                <a:gd name="T60" fmla="*/ 78 w 78"/>
                <a:gd name="T61" fmla="*/ 1 h 117"/>
                <a:gd name="T62" fmla="*/ 16 w 78"/>
                <a:gd name="T63" fmla="*/ 94 h 117"/>
                <a:gd name="T64" fmla="*/ 21 w 78"/>
                <a:gd name="T65" fmla="*/ 102 h 117"/>
                <a:gd name="T66" fmla="*/ 34 w 78"/>
                <a:gd name="T67" fmla="*/ 105 h 117"/>
                <a:gd name="T68" fmla="*/ 55 w 78"/>
                <a:gd name="T69" fmla="*/ 101 h 117"/>
                <a:gd name="T70" fmla="*/ 62 w 78"/>
                <a:gd name="T71" fmla="*/ 91 h 117"/>
                <a:gd name="T72" fmla="*/ 58 w 78"/>
                <a:gd name="T73" fmla="*/ 83 h 117"/>
                <a:gd name="T74" fmla="*/ 44 w 78"/>
                <a:gd name="T75" fmla="*/ 81 h 117"/>
                <a:gd name="T76" fmla="*/ 31 w 78"/>
                <a:gd name="T77" fmla="*/ 81 h 117"/>
                <a:gd name="T78" fmla="*/ 20 w 78"/>
                <a:gd name="T79" fmla="*/ 84 h 117"/>
                <a:gd name="T80" fmla="*/ 16 w 78"/>
                <a:gd name="T81" fmla="*/ 94 h 117"/>
                <a:gd name="T82" fmla="*/ 23 w 78"/>
                <a:gd name="T83" fmla="*/ 27 h 117"/>
                <a:gd name="T84" fmla="*/ 27 w 78"/>
                <a:gd name="T85" fmla="*/ 39 h 117"/>
                <a:gd name="T86" fmla="*/ 38 w 78"/>
                <a:gd name="T87" fmla="*/ 43 h 117"/>
                <a:gd name="T88" fmla="*/ 53 w 78"/>
                <a:gd name="T89" fmla="*/ 27 h 117"/>
                <a:gd name="T90" fmla="*/ 49 w 78"/>
                <a:gd name="T91" fmla="*/ 15 h 117"/>
                <a:gd name="T92" fmla="*/ 38 w 78"/>
                <a:gd name="T93" fmla="*/ 11 h 117"/>
                <a:gd name="T94" fmla="*/ 27 w 78"/>
                <a:gd name="T95" fmla="*/ 15 h 117"/>
                <a:gd name="T96" fmla="*/ 23 w 78"/>
                <a:gd name="T9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117">
                  <a:moveTo>
                    <a:pt x="78" y="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9" y="22"/>
                    <a:pt x="69" y="25"/>
                    <a:pt x="69" y="27"/>
                  </a:cubicBezTo>
                  <a:cubicBezTo>
                    <a:pt x="69" y="36"/>
                    <a:pt x="66" y="42"/>
                    <a:pt x="61" y="47"/>
                  </a:cubicBezTo>
                  <a:cubicBezTo>
                    <a:pt x="55" y="51"/>
                    <a:pt x="47" y="54"/>
                    <a:pt x="37" y="54"/>
                  </a:cubicBezTo>
                  <a:cubicBezTo>
                    <a:pt x="34" y="54"/>
                    <a:pt x="32" y="54"/>
                    <a:pt x="30" y="53"/>
                  </a:cubicBezTo>
                  <a:cubicBezTo>
                    <a:pt x="26" y="56"/>
                    <a:pt x="25" y="58"/>
                    <a:pt x="25" y="61"/>
                  </a:cubicBezTo>
                  <a:cubicBezTo>
                    <a:pt x="25" y="63"/>
                    <a:pt x="25" y="64"/>
                    <a:pt x="27" y="65"/>
                  </a:cubicBezTo>
                  <a:cubicBezTo>
                    <a:pt x="29" y="66"/>
                    <a:pt x="32" y="67"/>
                    <a:pt x="37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9" y="67"/>
                    <a:pt x="66" y="69"/>
                    <a:pt x="71" y="72"/>
                  </a:cubicBezTo>
                  <a:cubicBezTo>
                    <a:pt x="75" y="76"/>
                    <a:pt x="77" y="81"/>
                    <a:pt x="77" y="89"/>
                  </a:cubicBezTo>
                  <a:cubicBezTo>
                    <a:pt x="77" y="98"/>
                    <a:pt x="74" y="105"/>
                    <a:pt x="66" y="110"/>
                  </a:cubicBezTo>
                  <a:cubicBezTo>
                    <a:pt x="59" y="114"/>
                    <a:pt x="48" y="117"/>
                    <a:pt x="34" y="117"/>
                  </a:cubicBezTo>
                  <a:cubicBezTo>
                    <a:pt x="23" y="117"/>
                    <a:pt x="15" y="115"/>
                    <a:pt x="9" y="111"/>
                  </a:cubicBezTo>
                  <a:cubicBezTo>
                    <a:pt x="3" y="107"/>
                    <a:pt x="0" y="102"/>
                    <a:pt x="0" y="95"/>
                  </a:cubicBezTo>
                  <a:cubicBezTo>
                    <a:pt x="0" y="90"/>
                    <a:pt x="2" y="86"/>
                    <a:pt x="5" y="82"/>
                  </a:cubicBezTo>
                  <a:cubicBezTo>
                    <a:pt x="8" y="79"/>
                    <a:pt x="13" y="77"/>
                    <a:pt x="18" y="75"/>
                  </a:cubicBezTo>
                  <a:cubicBezTo>
                    <a:pt x="16" y="74"/>
                    <a:pt x="14" y="73"/>
                    <a:pt x="12" y="71"/>
                  </a:cubicBezTo>
                  <a:cubicBezTo>
                    <a:pt x="11" y="68"/>
                    <a:pt x="10" y="66"/>
                    <a:pt x="10" y="64"/>
                  </a:cubicBezTo>
                  <a:cubicBezTo>
                    <a:pt x="10" y="61"/>
                    <a:pt x="11" y="58"/>
                    <a:pt x="13" y="56"/>
                  </a:cubicBezTo>
                  <a:cubicBezTo>
                    <a:pt x="15" y="54"/>
                    <a:pt x="17" y="52"/>
                    <a:pt x="20" y="50"/>
                  </a:cubicBezTo>
                  <a:cubicBezTo>
                    <a:pt x="16" y="48"/>
                    <a:pt x="13" y="45"/>
                    <a:pt x="10" y="41"/>
                  </a:cubicBezTo>
                  <a:cubicBezTo>
                    <a:pt x="8" y="37"/>
                    <a:pt x="6" y="33"/>
                    <a:pt x="6" y="27"/>
                  </a:cubicBezTo>
                  <a:cubicBezTo>
                    <a:pt x="6" y="19"/>
                    <a:pt x="9" y="12"/>
                    <a:pt x="15" y="7"/>
                  </a:cubicBezTo>
                  <a:cubicBezTo>
                    <a:pt x="20" y="2"/>
                    <a:pt x="28" y="0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48" y="1"/>
                    <a:pt x="49" y="1"/>
                    <a:pt x="51" y="1"/>
                  </a:cubicBezTo>
                  <a:lnTo>
                    <a:pt x="78" y="1"/>
                  </a:lnTo>
                  <a:close/>
                  <a:moveTo>
                    <a:pt x="16" y="94"/>
                  </a:moveTo>
                  <a:cubicBezTo>
                    <a:pt x="16" y="97"/>
                    <a:pt x="17" y="100"/>
                    <a:pt x="21" y="102"/>
                  </a:cubicBezTo>
                  <a:cubicBezTo>
                    <a:pt x="24" y="104"/>
                    <a:pt x="28" y="105"/>
                    <a:pt x="34" y="105"/>
                  </a:cubicBezTo>
                  <a:cubicBezTo>
                    <a:pt x="44" y="105"/>
                    <a:pt x="51" y="104"/>
                    <a:pt x="55" y="101"/>
                  </a:cubicBezTo>
                  <a:cubicBezTo>
                    <a:pt x="60" y="99"/>
                    <a:pt x="62" y="95"/>
                    <a:pt x="62" y="91"/>
                  </a:cubicBezTo>
                  <a:cubicBezTo>
                    <a:pt x="62" y="87"/>
                    <a:pt x="61" y="85"/>
                    <a:pt x="58" y="83"/>
                  </a:cubicBezTo>
                  <a:cubicBezTo>
                    <a:pt x="56" y="82"/>
                    <a:pt x="51" y="81"/>
                    <a:pt x="44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7" y="81"/>
                    <a:pt x="23" y="82"/>
                    <a:pt x="20" y="84"/>
                  </a:cubicBezTo>
                  <a:cubicBezTo>
                    <a:pt x="17" y="87"/>
                    <a:pt x="16" y="90"/>
                    <a:pt x="16" y="94"/>
                  </a:cubicBezTo>
                  <a:close/>
                  <a:moveTo>
                    <a:pt x="23" y="27"/>
                  </a:moveTo>
                  <a:cubicBezTo>
                    <a:pt x="23" y="32"/>
                    <a:pt x="24" y="36"/>
                    <a:pt x="27" y="39"/>
                  </a:cubicBezTo>
                  <a:cubicBezTo>
                    <a:pt x="29" y="42"/>
                    <a:pt x="33" y="43"/>
                    <a:pt x="38" y="43"/>
                  </a:cubicBezTo>
                  <a:cubicBezTo>
                    <a:pt x="48" y="43"/>
                    <a:pt x="53" y="38"/>
                    <a:pt x="53" y="27"/>
                  </a:cubicBezTo>
                  <a:cubicBezTo>
                    <a:pt x="53" y="22"/>
                    <a:pt x="51" y="18"/>
                    <a:pt x="49" y="15"/>
                  </a:cubicBezTo>
                  <a:cubicBezTo>
                    <a:pt x="46" y="12"/>
                    <a:pt x="43" y="11"/>
                    <a:pt x="38" y="11"/>
                  </a:cubicBezTo>
                  <a:cubicBezTo>
                    <a:pt x="33" y="11"/>
                    <a:pt x="29" y="12"/>
                    <a:pt x="27" y="15"/>
                  </a:cubicBezTo>
                  <a:cubicBezTo>
                    <a:pt x="24" y="18"/>
                    <a:pt x="23" y="22"/>
                    <a:pt x="23" y="27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91" y="1166"/>
              <a:ext cx="83" cy="98"/>
            </a:xfrm>
            <a:custGeom>
              <a:avLst/>
              <a:gdLst>
                <a:gd name="T0" fmla="*/ 39 w 70"/>
                <a:gd name="T1" fmla="*/ 83 h 83"/>
                <a:gd name="T2" fmla="*/ 10 w 70"/>
                <a:gd name="T3" fmla="*/ 72 h 83"/>
                <a:gd name="T4" fmla="*/ 0 w 70"/>
                <a:gd name="T5" fmla="*/ 42 h 83"/>
                <a:gd name="T6" fmla="*/ 9 w 70"/>
                <a:gd name="T7" fmla="*/ 11 h 83"/>
                <a:gd name="T8" fmla="*/ 36 w 70"/>
                <a:gd name="T9" fmla="*/ 0 h 83"/>
                <a:gd name="T10" fmla="*/ 61 w 70"/>
                <a:gd name="T11" fmla="*/ 10 h 83"/>
                <a:gd name="T12" fmla="*/ 70 w 70"/>
                <a:gd name="T13" fmla="*/ 36 h 83"/>
                <a:gd name="T14" fmla="*/ 70 w 70"/>
                <a:gd name="T15" fmla="*/ 45 h 83"/>
                <a:gd name="T16" fmla="*/ 17 w 70"/>
                <a:gd name="T17" fmla="*/ 45 h 83"/>
                <a:gd name="T18" fmla="*/ 23 w 70"/>
                <a:gd name="T19" fmla="*/ 63 h 83"/>
                <a:gd name="T20" fmla="*/ 40 w 70"/>
                <a:gd name="T21" fmla="*/ 69 h 83"/>
                <a:gd name="T22" fmla="*/ 53 w 70"/>
                <a:gd name="T23" fmla="*/ 68 h 83"/>
                <a:gd name="T24" fmla="*/ 66 w 70"/>
                <a:gd name="T25" fmla="*/ 64 h 83"/>
                <a:gd name="T26" fmla="*/ 66 w 70"/>
                <a:gd name="T27" fmla="*/ 77 h 83"/>
                <a:gd name="T28" fmla="*/ 54 w 70"/>
                <a:gd name="T29" fmla="*/ 82 h 83"/>
                <a:gd name="T30" fmla="*/ 39 w 70"/>
                <a:gd name="T31" fmla="*/ 83 h 83"/>
                <a:gd name="T32" fmla="*/ 36 w 70"/>
                <a:gd name="T33" fmla="*/ 13 h 83"/>
                <a:gd name="T34" fmla="*/ 23 w 70"/>
                <a:gd name="T35" fmla="*/ 18 h 83"/>
                <a:gd name="T36" fmla="*/ 17 w 70"/>
                <a:gd name="T37" fmla="*/ 33 h 83"/>
                <a:gd name="T38" fmla="*/ 54 w 70"/>
                <a:gd name="T39" fmla="*/ 33 h 83"/>
                <a:gd name="T40" fmla="*/ 49 w 70"/>
                <a:gd name="T41" fmla="*/ 18 h 83"/>
                <a:gd name="T42" fmla="*/ 36 w 70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83">
                  <a:moveTo>
                    <a:pt x="39" y="83"/>
                  </a:moveTo>
                  <a:cubicBezTo>
                    <a:pt x="27" y="83"/>
                    <a:pt x="17" y="79"/>
                    <a:pt x="10" y="72"/>
                  </a:cubicBezTo>
                  <a:cubicBezTo>
                    <a:pt x="3" y="65"/>
                    <a:pt x="0" y="55"/>
                    <a:pt x="0" y="42"/>
                  </a:cubicBezTo>
                  <a:cubicBezTo>
                    <a:pt x="0" y="29"/>
                    <a:pt x="3" y="19"/>
                    <a:pt x="9" y="11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7" y="0"/>
                    <a:pt x="55" y="3"/>
                    <a:pt x="61" y="10"/>
                  </a:cubicBezTo>
                  <a:cubicBezTo>
                    <a:pt x="67" y="16"/>
                    <a:pt x="70" y="25"/>
                    <a:pt x="70" y="3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3"/>
                    <a:pt x="19" y="59"/>
                    <a:pt x="23" y="63"/>
                  </a:cubicBezTo>
                  <a:cubicBezTo>
                    <a:pt x="27" y="67"/>
                    <a:pt x="33" y="69"/>
                    <a:pt x="40" y="69"/>
                  </a:cubicBezTo>
                  <a:cubicBezTo>
                    <a:pt x="45" y="69"/>
                    <a:pt x="49" y="69"/>
                    <a:pt x="53" y="68"/>
                  </a:cubicBezTo>
                  <a:cubicBezTo>
                    <a:pt x="57" y="67"/>
                    <a:pt x="62" y="66"/>
                    <a:pt x="66" y="64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2" y="79"/>
                    <a:pt x="58" y="81"/>
                    <a:pt x="54" y="82"/>
                  </a:cubicBezTo>
                  <a:cubicBezTo>
                    <a:pt x="49" y="82"/>
                    <a:pt x="45" y="83"/>
                    <a:pt x="39" y="83"/>
                  </a:cubicBezTo>
                  <a:close/>
                  <a:moveTo>
                    <a:pt x="36" y="13"/>
                  </a:moveTo>
                  <a:cubicBezTo>
                    <a:pt x="31" y="13"/>
                    <a:pt x="26" y="15"/>
                    <a:pt x="23" y="18"/>
                  </a:cubicBezTo>
                  <a:cubicBezTo>
                    <a:pt x="20" y="21"/>
                    <a:pt x="18" y="26"/>
                    <a:pt x="17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26"/>
                    <a:pt x="52" y="21"/>
                    <a:pt x="49" y="18"/>
                  </a:cubicBezTo>
                  <a:cubicBezTo>
                    <a:pt x="46" y="15"/>
                    <a:pt x="41" y="13"/>
                    <a:pt x="36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86" y="1147"/>
              <a:ext cx="60" cy="117"/>
            </a:xfrm>
            <a:custGeom>
              <a:avLst/>
              <a:gdLst>
                <a:gd name="T0" fmla="*/ 39 w 51"/>
                <a:gd name="T1" fmla="*/ 85 h 99"/>
                <a:gd name="T2" fmla="*/ 51 w 51"/>
                <a:gd name="T3" fmla="*/ 83 h 99"/>
                <a:gd name="T4" fmla="*/ 51 w 51"/>
                <a:gd name="T5" fmla="*/ 96 h 99"/>
                <a:gd name="T6" fmla="*/ 44 w 51"/>
                <a:gd name="T7" fmla="*/ 98 h 99"/>
                <a:gd name="T8" fmla="*/ 35 w 51"/>
                <a:gd name="T9" fmla="*/ 99 h 99"/>
                <a:gd name="T10" fmla="*/ 11 w 51"/>
                <a:gd name="T11" fmla="*/ 73 h 99"/>
                <a:gd name="T12" fmla="*/ 11 w 51"/>
                <a:gd name="T13" fmla="*/ 30 h 99"/>
                <a:gd name="T14" fmla="*/ 0 w 51"/>
                <a:gd name="T15" fmla="*/ 30 h 99"/>
                <a:gd name="T16" fmla="*/ 0 w 51"/>
                <a:gd name="T17" fmla="*/ 23 h 99"/>
                <a:gd name="T18" fmla="*/ 11 w 51"/>
                <a:gd name="T19" fmla="*/ 17 h 99"/>
                <a:gd name="T20" fmla="*/ 17 w 51"/>
                <a:gd name="T21" fmla="*/ 0 h 99"/>
                <a:gd name="T22" fmla="*/ 28 w 51"/>
                <a:gd name="T23" fmla="*/ 0 h 99"/>
                <a:gd name="T24" fmla="*/ 28 w 51"/>
                <a:gd name="T25" fmla="*/ 17 h 99"/>
                <a:gd name="T26" fmla="*/ 50 w 51"/>
                <a:gd name="T27" fmla="*/ 17 h 99"/>
                <a:gd name="T28" fmla="*/ 50 w 51"/>
                <a:gd name="T29" fmla="*/ 30 h 99"/>
                <a:gd name="T30" fmla="*/ 28 w 51"/>
                <a:gd name="T31" fmla="*/ 30 h 99"/>
                <a:gd name="T32" fmla="*/ 28 w 51"/>
                <a:gd name="T33" fmla="*/ 73 h 99"/>
                <a:gd name="T34" fmla="*/ 31 w 51"/>
                <a:gd name="T35" fmla="*/ 82 h 99"/>
                <a:gd name="T36" fmla="*/ 39 w 51"/>
                <a:gd name="T3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9">
                  <a:moveTo>
                    <a:pt x="39" y="85"/>
                  </a:moveTo>
                  <a:cubicBezTo>
                    <a:pt x="43" y="85"/>
                    <a:pt x="47" y="84"/>
                    <a:pt x="51" y="8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9" y="97"/>
                    <a:pt x="47" y="97"/>
                    <a:pt x="44" y="98"/>
                  </a:cubicBezTo>
                  <a:cubicBezTo>
                    <a:pt x="41" y="99"/>
                    <a:pt x="38" y="99"/>
                    <a:pt x="35" y="99"/>
                  </a:cubicBezTo>
                  <a:cubicBezTo>
                    <a:pt x="19" y="99"/>
                    <a:pt x="11" y="90"/>
                    <a:pt x="11" y="7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7"/>
                    <a:pt x="29" y="80"/>
                    <a:pt x="31" y="82"/>
                  </a:cubicBezTo>
                  <a:cubicBezTo>
                    <a:pt x="33" y="84"/>
                    <a:pt x="35" y="85"/>
                    <a:pt x="39" y="85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163" y="1129"/>
              <a:ext cx="84" cy="133"/>
            </a:xfrm>
            <a:custGeom>
              <a:avLst/>
              <a:gdLst>
                <a:gd name="T0" fmla="*/ 71 w 71"/>
                <a:gd name="T1" fmla="*/ 112 h 112"/>
                <a:gd name="T2" fmla="*/ 54 w 71"/>
                <a:gd name="T3" fmla="*/ 112 h 112"/>
                <a:gd name="T4" fmla="*/ 54 w 71"/>
                <a:gd name="T5" fmla="*/ 63 h 112"/>
                <a:gd name="T6" fmla="*/ 50 w 71"/>
                <a:gd name="T7" fmla="*/ 49 h 112"/>
                <a:gd name="T8" fmla="*/ 38 w 71"/>
                <a:gd name="T9" fmla="*/ 45 h 112"/>
                <a:gd name="T10" fmla="*/ 22 w 71"/>
                <a:gd name="T11" fmla="*/ 51 h 112"/>
                <a:gd name="T12" fmla="*/ 17 w 71"/>
                <a:gd name="T13" fmla="*/ 73 h 112"/>
                <a:gd name="T14" fmla="*/ 17 w 71"/>
                <a:gd name="T15" fmla="*/ 112 h 112"/>
                <a:gd name="T16" fmla="*/ 0 w 71"/>
                <a:gd name="T17" fmla="*/ 112 h 112"/>
                <a:gd name="T18" fmla="*/ 0 w 71"/>
                <a:gd name="T19" fmla="*/ 0 h 112"/>
                <a:gd name="T20" fmla="*/ 17 w 71"/>
                <a:gd name="T21" fmla="*/ 0 h 112"/>
                <a:gd name="T22" fmla="*/ 17 w 71"/>
                <a:gd name="T23" fmla="*/ 28 h 112"/>
                <a:gd name="T24" fmla="*/ 17 w 71"/>
                <a:gd name="T25" fmla="*/ 43 h 112"/>
                <a:gd name="T26" fmla="*/ 18 w 71"/>
                <a:gd name="T27" fmla="*/ 43 h 112"/>
                <a:gd name="T28" fmla="*/ 27 w 71"/>
                <a:gd name="T29" fmla="*/ 34 h 112"/>
                <a:gd name="T30" fmla="*/ 42 w 71"/>
                <a:gd name="T31" fmla="*/ 31 h 112"/>
                <a:gd name="T32" fmla="*/ 71 w 71"/>
                <a:gd name="T33" fmla="*/ 60 h 112"/>
                <a:gd name="T34" fmla="*/ 71 w 71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12">
                  <a:moveTo>
                    <a:pt x="71" y="112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7"/>
                    <a:pt x="52" y="52"/>
                    <a:pt x="50" y="49"/>
                  </a:cubicBezTo>
                  <a:cubicBezTo>
                    <a:pt x="47" y="46"/>
                    <a:pt x="44" y="45"/>
                    <a:pt x="38" y="45"/>
                  </a:cubicBezTo>
                  <a:cubicBezTo>
                    <a:pt x="31" y="45"/>
                    <a:pt x="26" y="47"/>
                    <a:pt x="22" y="51"/>
                  </a:cubicBezTo>
                  <a:cubicBezTo>
                    <a:pt x="19" y="56"/>
                    <a:pt x="17" y="63"/>
                    <a:pt x="17" y="73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3"/>
                    <a:pt x="17" y="38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39"/>
                    <a:pt x="23" y="36"/>
                    <a:pt x="27" y="34"/>
                  </a:cubicBezTo>
                  <a:cubicBezTo>
                    <a:pt x="31" y="32"/>
                    <a:pt x="36" y="31"/>
                    <a:pt x="42" y="31"/>
                  </a:cubicBezTo>
                  <a:cubicBezTo>
                    <a:pt x="61" y="31"/>
                    <a:pt x="71" y="41"/>
                    <a:pt x="71" y="60"/>
                  </a:cubicBezTo>
                  <a:lnTo>
                    <a:pt x="71" y="112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268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49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3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8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0" y="21"/>
                    <a:pt x="18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2" y="21"/>
                    <a:pt x="49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374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7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7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7" y="4"/>
                  </a:cubicBezTo>
                  <a:cubicBezTo>
                    <a:pt x="31" y="1"/>
                    <a:pt x="36" y="0"/>
                    <a:pt x="40" y="0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1495" y="1131"/>
              <a:ext cx="22" cy="131"/>
            </a:xfrm>
            <a:custGeom>
              <a:avLst/>
              <a:gdLst>
                <a:gd name="T0" fmla="*/ 0 w 19"/>
                <a:gd name="T1" fmla="*/ 9 h 110"/>
                <a:gd name="T2" fmla="*/ 2 w 19"/>
                <a:gd name="T3" fmla="*/ 2 h 110"/>
                <a:gd name="T4" fmla="*/ 9 w 19"/>
                <a:gd name="T5" fmla="*/ 0 h 110"/>
                <a:gd name="T6" fmla="*/ 16 w 19"/>
                <a:gd name="T7" fmla="*/ 2 h 110"/>
                <a:gd name="T8" fmla="*/ 19 w 19"/>
                <a:gd name="T9" fmla="*/ 9 h 110"/>
                <a:gd name="T10" fmla="*/ 16 w 19"/>
                <a:gd name="T11" fmla="*/ 16 h 110"/>
                <a:gd name="T12" fmla="*/ 9 w 19"/>
                <a:gd name="T13" fmla="*/ 19 h 110"/>
                <a:gd name="T14" fmla="*/ 2 w 19"/>
                <a:gd name="T15" fmla="*/ 16 h 110"/>
                <a:gd name="T16" fmla="*/ 0 w 19"/>
                <a:gd name="T17" fmla="*/ 9 h 110"/>
                <a:gd name="T18" fmla="*/ 18 w 19"/>
                <a:gd name="T19" fmla="*/ 110 h 110"/>
                <a:gd name="T20" fmla="*/ 1 w 19"/>
                <a:gd name="T21" fmla="*/ 110 h 110"/>
                <a:gd name="T22" fmla="*/ 1 w 19"/>
                <a:gd name="T23" fmla="*/ 30 h 110"/>
                <a:gd name="T24" fmla="*/ 18 w 19"/>
                <a:gd name="T25" fmla="*/ 30 h 110"/>
                <a:gd name="T26" fmla="*/ 18 w 19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0">
                  <a:moveTo>
                    <a:pt x="0" y="9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lose/>
                  <a:moveTo>
                    <a:pt x="18" y="110"/>
                  </a:moveTo>
                  <a:cubicBezTo>
                    <a:pt x="1" y="110"/>
                    <a:pt x="1" y="110"/>
                    <a:pt x="1" y="11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11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537" y="1166"/>
              <a:ext cx="70" cy="98"/>
            </a:xfrm>
            <a:custGeom>
              <a:avLst/>
              <a:gdLst>
                <a:gd name="T0" fmla="*/ 59 w 59"/>
                <a:gd name="T1" fmla="*/ 59 h 83"/>
                <a:gd name="T2" fmla="*/ 50 w 59"/>
                <a:gd name="T3" fmla="*/ 77 h 83"/>
                <a:gd name="T4" fmla="*/ 26 w 59"/>
                <a:gd name="T5" fmla="*/ 83 h 83"/>
                <a:gd name="T6" fmla="*/ 0 w 59"/>
                <a:gd name="T7" fmla="*/ 78 h 83"/>
                <a:gd name="T8" fmla="*/ 0 w 59"/>
                <a:gd name="T9" fmla="*/ 63 h 83"/>
                <a:gd name="T10" fmla="*/ 26 w 59"/>
                <a:gd name="T11" fmla="*/ 70 h 83"/>
                <a:gd name="T12" fmla="*/ 42 w 59"/>
                <a:gd name="T13" fmla="*/ 60 h 83"/>
                <a:gd name="T14" fmla="*/ 40 w 59"/>
                <a:gd name="T15" fmla="*/ 55 h 83"/>
                <a:gd name="T16" fmla="*/ 34 w 59"/>
                <a:gd name="T17" fmla="*/ 51 h 83"/>
                <a:gd name="T18" fmla="*/ 23 w 59"/>
                <a:gd name="T19" fmla="*/ 46 h 83"/>
                <a:gd name="T20" fmla="*/ 5 w 59"/>
                <a:gd name="T21" fmla="*/ 35 h 83"/>
                <a:gd name="T22" fmla="*/ 0 w 59"/>
                <a:gd name="T23" fmla="*/ 22 h 83"/>
                <a:gd name="T24" fmla="*/ 8 w 59"/>
                <a:gd name="T25" fmla="*/ 6 h 83"/>
                <a:gd name="T26" fmla="*/ 31 w 59"/>
                <a:gd name="T27" fmla="*/ 0 h 83"/>
                <a:gd name="T28" fmla="*/ 57 w 59"/>
                <a:gd name="T29" fmla="*/ 6 h 83"/>
                <a:gd name="T30" fmla="*/ 52 w 59"/>
                <a:gd name="T31" fmla="*/ 18 h 83"/>
                <a:gd name="T32" fmla="*/ 30 w 59"/>
                <a:gd name="T33" fmla="*/ 13 h 83"/>
                <a:gd name="T34" fmla="*/ 17 w 59"/>
                <a:gd name="T35" fmla="*/ 21 h 83"/>
                <a:gd name="T36" fmla="*/ 20 w 59"/>
                <a:gd name="T37" fmla="*/ 27 h 83"/>
                <a:gd name="T38" fmla="*/ 35 w 59"/>
                <a:gd name="T39" fmla="*/ 34 h 83"/>
                <a:gd name="T40" fmla="*/ 50 w 59"/>
                <a:gd name="T41" fmla="*/ 41 h 83"/>
                <a:gd name="T42" fmla="*/ 56 w 59"/>
                <a:gd name="T43" fmla="*/ 49 h 83"/>
                <a:gd name="T44" fmla="*/ 59 w 59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3">
                  <a:moveTo>
                    <a:pt x="59" y="59"/>
                  </a:moveTo>
                  <a:cubicBezTo>
                    <a:pt x="59" y="66"/>
                    <a:pt x="56" y="72"/>
                    <a:pt x="50" y="77"/>
                  </a:cubicBezTo>
                  <a:cubicBezTo>
                    <a:pt x="44" y="81"/>
                    <a:pt x="36" y="83"/>
                    <a:pt x="26" y="83"/>
                  </a:cubicBezTo>
                  <a:cubicBezTo>
                    <a:pt x="15" y="83"/>
                    <a:pt x="6" y="81"/>
                    <a:pt x="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8"/>
                    <a:pt x="18" y="70"/>
                    <a:pt x="26" y="70"/>
                  </a:cubicBezTo>
                  <a:cubicBezTo>
                    <a:pt x="37" y="70"/>
                    <a:pt x="42" y="67"/>
                    <a:pt x="42" y="60"/>
                  </a:cubicBezTo>
                  <a:cubicBezTo>
                    <a:pt x="42" y="58"/>
                    <a:pt x="41" y="57"/>
                    <a:pt x="40" y="55"/>
                  </a:cubicBezTo>
                  <a:cubicBezTo>
                    <a:pt x="39" y="54"/>
                    <a:pt x="37" y="53"/>
                    <a:pt x="34" y="51"/>
                  </a:cubicBezTo>
                  <a:cubicBezTo>
                    <a:pt x="32" y="50"/>
                    <a:pt x="28" y="48"/>
                    <a:pt x="23" y="46"/>
                  </a:cubicBezTo>
                  <a:cubicBezTo>
                    <a:pt x="14" y="43"/>
                    <a:pt x="8" y="39"/>
                    <a:pt x="5" y="35"/>
                  </a:cubicBezTo>
                  <a:cubicBezTo>
                    <a:pt x="1" y="32"/>
                    <a:pt x="0" y="27"/>
                    <a:pt x="0" y="22"/>
                  </a:cubicBezTo>
                  <a:cubicBezTo>
                    <a:pt x="0" y="15"/>
                    <a:pt x="3" y="9"/>
                    <a:pt x="8" y="6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0" y="0"/>
                    <a:pt x="49" y="2"/>
                    <a:pt x="57" y="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15"/>
                    <a:pt x="36" y="13"/>
                    <a:pt x="30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3"/>
                    <a:pt x="18" y="25"/>
                    <a:pt x="20" y="27"/>
                  </a:cubicBezTo>
                  <a:cubicBezTo>
                    <a:pt x="22" y="29"/>
                    <a:pt x="28" y="31"/>
                    <a:pt x="35" y="34"/>
                  </a:cubicBezTo>
                  <a:cubicBezTo>
                    <a:pt x="42" y="37"/>
                    <a:pt x="47" y="39"/>
                    <a:pt x="50" y="41"/>
                  </a:cubicBezTo>
                  <a:cubicBezTo>
                    <a:pt x="53" y="43"/>
                    <a:pt x="55" y="46"/>
                    <a:pt x="56" y="49"/>
                  </a:cubicBezTo>
                  <a:cubicBezTo>
                    <a:pt x="58" y="51"/>
                    <a:pt x="59" y="55"/>
                    <a:pt x="59" y="59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675" y="1166"/>
              <a:ext cx="85" cy="139"/>
            </a:xfrm>
            <a:custGeom>
              <a:avLst/>
              <a:gdLst>
                <a:gd name="T0" fmla="*/ 40 w 72"/>
                <a:gd name="T1" fmla="*/ 83 h 117"/>
                <a:gd name="T2" fmla="*/ 17 w 72"/>
                <a:gd name="T3" fmla="*/ 72 h 117"/>
                <a:gd name="T4" fmla="*/ 16 w 72"/>
                <a:gd name="T5" fmla="*/ 72 h 117"/>
                <a:gd name="T6" fmla="*/ 17 w 72"/>
                <a:gd name="T7" fmla="*/ 84 h 117"/>
                <a:gd name="T8" fmla="*/ 17 w 72"/>
                <a:gd name="T9" fmla="*/ 117 h 117"/>
                <a:gd name="T10" fmla="*/ 0 w 72"/>
                <a:gd name="T11" fmla="*/ 117 h 117"/>
                <a:gd name="T12" fmla="*/ 0 w 72"/>
                <a:gd name="T13" fmla="*/ 1 h 117"/>
                <a:gd name="T14" fmla="*/ 14 w 72"/>
                <a:gd name="T15" fmla="*/ 1 h 117"/>
                <a:gd name="T16" fmla="*/ 16 w 72"/>
                <a:gd name="T17" fmla="*/ 12 h 117"/>
                <a:gd name="T18" fmla="*/ 17 w 72"/>
                <a:gd name="T19" fmla="*/ 12 h 117"/>
                <a:gd name="T20" fmla="*/ 41 w 72"/>
                <a:gd name="T21" fmla="*/ 0 h 117"/>
                <a:gd name="T22" fmla="*/ 64 w 72"/>
                <a:gd name="T23" fmla="*/ 11 h 117"/>
                <a:gd name="T24" fmla="*/ 72 w 72"/>
                <a:gd name="T25" fmla="*/ 41 h 117"/>
                <a:gd name="T26" fmla="*/ 64 w 72"/>
                <a:gd name="T27" fmla="*/ 72 h 117"/>
                <a:gd name="T28" fmla="*/ 40 w 72"/>
                <a:gd name="T29" fmla="*/ 83 h 117"/>
                <a:gd name="T30" fmla="*/ 36 w 72"/>
                <a:gd name="T31" fmla="*/ 14 h 117"/>
                <a:gd name="T32" fmla="*/ 22 w 72"/>
                <a:gd name="T33" fmla="*/ 20 h 117"/>
                <a:gd name="T34" fmla="*/ 17 w 72"/>
                <a:gd name="T35" fmla="*/ 39 h 117"/>
                <a:gd name="T36" fmla="*/ 17 w 72"/>
                <a:gd name="T37" fmla="*/ 41 h 117"/>
                <a:gd name="T38" fmla="*/ 22 w 72"/>
                <a:gd name="T39" fmla="*/ 62 h 117"/>
                <a:gd name="T40" fmla="*/ 37 w 72"/>
                <a:gd name="T41" fmla="*/ 69 h 117"/>
                <a:gd name="T42" fmla="*/ 50 w 72"/>
                <a:gd name="T43" fmla="*/ 62 h 117"/>
                <a:gd name="T44" fmla="*/ 55 w 72"/>
                <a:gd name="T45" fmla="*/ 41 h 117"/>
                <a:gd name="T46" fmla="*/ 50 w 72"/>
                <a:gd name="T47" fmla="*/ 21 h 117"/>
                <a:gd name="T48" fmla="*/ 36 w 72"/>
                <a:gd name="T4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7">
                  <a:moveTo>
                    <a:pt x="40" y="83"/>
                  </a:moveTo>
                  <a:cubicBezTo>
                    <a:pt x="30" y="83"/>
                    <a:pt x="23" y="79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9"/>
                    <a:pt x="17" y="83"/>
                    <a:pt x="17" y="8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6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4"/>
                    <a:pt x="30" y="0"/>
                    <a:pt x="41" y="0"/>
                  </a:cubicBezTo>
                  <a:cubicBezTo>
                    <a:pt x="51" y="0"/>
                    <a:pt x="59" y="4"/>
                    <a:pt x="64" y="11"/>
                  </a:cubicBezTo>
                  <a:cubicBezTo>
                    <a:pt x="70" y="18"/>
                    <a:pt x="72" y="28"/>
                    <a:pt x="72" y="41"/>
                  </a:cubicBezTo>
                  <a:cubicBezTo>
                    <a:pt x="72" y="54"/>
                    <a:pt x="70" y="64"/>
                    <a:pt x="64" y="72"/>
                  </a:cubicBezTo>
                  <a:cubicBezTo>
                    <a:pt x="58" y="79"/>
                    <a:pt x="50" y="83"/>
                    <a:pt x="40" y="83"/>
                  </a:cubicBezTo>
                  <a:close/>
                  <a:moveTo>
                    <a:pt x="36" y="14"/>
                  </a:moveTo>
                  <a:cubicBezTo>
                    <a:pt x="30" y="14"/>
                    <a:pt x="25" y="16"/>
                    <a:pt x="22" y="20"/>
                  </a:cubicBezTo>
                  <a:cubicBezTo>
                    <a:pt x="18" y="24"/>
                    <a:pt x="17" y="30"/>
                    <a:pt x="17" y="3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1"/>
                    <a:pt x="18" y="58"/>
                    <a:pt x="22" y="62"/>
                  </a:cubicBezTo>
                  <a:cubicBezTo>
                    <a:pt x="25" y="67"/>
                    <a:pt x="30" y="69"/>
                    <a:pt x="37" y="69"/>
                  </a:cubicBezTo>
                  <a:cubicBezTo>
                    <a:pt x="43" y="69"/>
                    <a:pt x="47" y="67"/>
                    <a:pt x="50" y="62"/>
                  </a:cubicBezTo>
                  <a:cubicBezTo>
                    <a:pt x="53" y="57"/>
                    <a:pt x="55" y="50"/>
                    <a:pt x="55" y="41"/>
                  </a:cubicBezTo>
                  <a:cubicBezTo>
                    <a:pt x="55" y="32"/>
                    <a:pt x="53" y="25"/>
                    <a:pt x="50" y="21"/>
                  </a:cubicBezTo>
                  <a:cubicBezTo>
                    <a:pt x="47" y="16"/>
                    <a:pt x="42" y="14"/>
                    <a:pt x="36" y="14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778" y="1166"/>
              <a:ext cx="89" cy="98"/>
            </a:xfrm>
            <a:custGeom>
              <a:avLst/>
              <a:gdLst>
                <a:gd name="T0" fmla="*/ 75 w 75"/>
                <a:gd name="T1" fmla="*/ 41 h 83"/>
                <a:gd name="T2" fmla="*/ 65 w 75"/>
                <a:gd name="T3" fmla="*/ 72 h 83"/>
                <a:gd name="T4" fmla="*/ 37 w 75"/>
                <a:gd name="T5" fmla="*/ 83 h 83"/>
                <a:gd name="T6" fmla="*/ 18 w 75"/>
                <a:gd name="T7" fmla="*/ 78 h 83"/>
                <a:gd name="T8" fmla="*/ 4 w 75"/>
                <a:gd name="T9" fmla="*/ 63 h 83"/>
                <a:gd name="T10" fmla="*/ 0 w 75"/>
                <a:gd name="T11" fmla="*/ 41 h 83"/>
                <a:gd name="T12" fmla="*/ 10 w 75"/>
                <a:gd name="T13" fmla="*/ 11 h 83"/>
                <a:gd name="T14" fmla="*/ 38 w 75"/>
                <a:gd name="T15" fmla="*/ 0 h 83"/>
                <a:gd name="T16" fmla="*/ 65 w 75"/>
                <a:gd name="T17" fmla="*/ 11 h 83"/>
                <a:gd name="T18" fmla="*/ 75 w 75"/>
                <a:gd name="T19" fmla="*/ 41 h 83"/>
                <a:gd name="T20" fmla="*/ 17 w 75"/>
                <a:gd name="T21" fmla="*/ 41 h 83"/>
                <a:gd name="T22" fmla="*/ 38 w 75"/>
                <a:gd name="T23" fmla="*/ 69 h 83"/>
                <a:gd name="T24" fmla="*/ 58 w 75"/>
                <a:gd name="T25" fmla="*/ 41 h 83"/>
                <a:gd name="T26" fmla="*/ 38 w 75"/>
                <a:gd name="T27" fmla="*/ 14 h 83"/>
                <a:gd name="T28" fmla="*/ 22 w 75"/>
                <a:gd name="T29" fmla="*/ 21 h 83"/>
                <a:gd name="T30" fmla="*/ 17 w 75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3">
                  <a:moveTo>
                    <a:pt x="75" y="41"/>
                  </a:moveTo>
                  <a:cubicBezTo>
                    <a:pt x="75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5" y="29"/>
                    <a:pt x="75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0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876" y="1167"/>
              <a:ext cx="140" cy="95"/>
            </a:xfrm>
            <a:custGeom>
              <a:avLst/>
              <a:gdLst>
                <a:gd name="T0" fmla="*/ 76 w 118"/>
                <a:gd name="T1" fmla="*/ 80 h 80"/>
                <a:gd name="T2" fmla="*/ 66 w 118"/>
                <a:gd name="T3" fmla="*/ 43 h 80"/>
                <a:gd name="T4" fmla="*/ 59 w 118"/>
                <a:gd name="T5" fmla="*/ 16 h 80"/>
                <a:gd name="T6" fmla="*/ 59 w 118"/>
                <a:gd name="T7" fmla="*/ 16 h 80"/>
                <a:gd name="T8" fmla="*/ 52 w 118"/>
                <a:gd name="T9" fmla="*/ 43 h 80"/>
                <a:gd name="T10" fmla="*/ 41 w 118"/>
                <a:gd name="T11" fmla="*/ 80 h 80"/>
                <a:gd name="T12" fmla="*/ 23 w 118"/>
                <a:gd name="T13" fmla="*/ 80 h 80"/>
                <a:gd name="T14" fmla="*/ 0 w 118"/>
                <a:gd name="T15" fmla="*/ 0 h 80"/>
                <a:gd name="T16" fmla="*/ 17 w 118"/>
                <a:gd name="T17" fmla="*/ 0 h 80"/>
                <a:gd name="T18" fmla="*/ 28 w 118"/>
                <a:gd name="T19" fmla="*/ 40 h 80"/>
                <a:gd name="T20" fmla="*/ 33 w 118"/>
                <a:gd name="T21" fmla="*/ 65 h 80"/>
                <a:gd name="T22" fmla="*/ 33 w 118"/>
                <a:gd name="T23" fmla="*/ 65 h 80"/>
                <a:gd name="T24" fmla="*/ 35 w 118"/>
                <a:gd name="T25" fmla="*/ 53 h 80"/>
                <a:gd name="T26" fmla="*/ 38 w 118"/>
                <a:gd name="T27" fmla="*/ 42 h 80"/>
                <a:gd name="T28" fmla="*/ 50 w 118"/>
                <a:gd name="T29" fmla="*/ 0 h 80"/>
                <a:gd name="T30" fmla="*/ 69 w 118"/>
                <a:gd name="T31" fmla="*/ 0 h 80"/>
                <a:gd name="T32" fmla="*/ 80 w 118"/>
                <a:gd name="T33" fmla="*/ 42 h 80"/>
                <a:gd name="T34" fmla="*/ 83 w 118"/>
                <a:gd name="T35" fmla="*/ 53 h 80"/>
                <a:gd name="T36" fmla="*/ 85 w 118"/>
                <a:gd name="T37" fmla="*/ 65 h 80"/>
                <a:gd name="T38" fmla="*/ 86 w 118"/>
                <a:gd name="T39" fmla="*/ 65 h 80"/>
                <a:gd name="T40" fmla="*/ 91 w 118"/>
                <a:gd name="T41" fmla="*/ 40 h 80"/>
                <a:gd name="T42" fmla="*/ 101 w 118"/>
                <a:gd name="T43" fmla="*/ 0 h 80"/>
                <a:gd name="T44" fmla="*/ 118 w 118"/>
                <a:gd name="T45" fmla="*/ 0 h 80"/>
                <a:gd name="T46" fmla="*/ 95 w 118"/>
                <a:gd name="T47" fmla="*/ 80 h 80"/>
                <a:gd name="T48" fmla="*/ 76 w 118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0">
                  <a:moveTo>
                    <a:pt x="76" y="80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5" y="39"/>
                    <a:pt x="63" y="30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29"/>
                    <a:pt x="54" y="38"/>
                    <a:pt x="52" y="43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50"/>
                    <a:pt x="32" y="58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57"/>
                    <a:pt x="35" y="53"/>
                  </a:cubicBezTo>
                  <a:cubicBezTo>
                    <a:pt x="36" y="48"/>
                    <a:pt x="37" y="45"/>
                    <a:pt x="38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5"/>
                    <a:pt x="82" y="48"/>
                    <a:pt x="83" y="53"/>
                  </a:cubicBezTo>
                  <a:cubicBezTo>
                    <a:pt x="84" y="58"/>
                    <a:pt x="85" y="62"/>
                    <a:pt x="85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9"/>
                    <a:pt x="88" y="50"/>
                    <a:pt x="91" y="4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0"/>
                    <a:pt x="95" y="80"/>
                    <a:pt x="95" y="80"/>
                  </a:cubicBezTo>
                  <a:lnTo>
                    <a:pt x="76" y="8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2024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50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6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4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9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1" y="21"/>
                    <a:pt x="19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3" y="21"/>
                    <a:pt x="50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131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6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6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1" y="1"/>
                    <a:pt x="35" y="0"/>
                    <a:pt x="40" y="0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189" y="1238"/>
              <a:ext cx="25" cy="26"/>
            </a:xfrm>
            <a:custGeom>
              <a:avLst/>
              <a:gdLst>
                <a:gd name="T0" fmla="*/ 0 w 21"/>
                <a:gd name="T1" fmla="*/ 11 h 22"/>
                <a:gd name="T2" fmla="*/ 3 w 21"/>
                <a:gd name="T3" fmla="*/ 3 h 22"/>
                <a:gd name="T4" fmla="*/ 11 w 21"/>
                <a:gd name="T5" fmla="*/ 0 h 22"/>
                <a:gd name="T6" fmla="*/ 19 w 21"/>
                <a:gd name="T7" fmla="*/ 3 h 22"/>
                <a:gd name="T8" fmla="*/ 21 w 21"/>
                <a:gd name="T9" fmla="*/ 11 h 22"/>
                <a:gd name="T10" fmla="*/ 19 w 21"/>
                <a:gd name="T11" fmla="*/ 19 h 22"/>
                <a:gd name="T12" fmla="*/ 11 w 21"/>
                <a:gd name="T13" fmla="*/ 22 h 22"/>
                <a:gd name="T14" fmla="*/ 3 w 21"/>
                <a:gd name="T15" fmla="*/ 19 h 22"/>
                <a:gd name="T16" fmla="*/ 0 w 21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5"/>
                    <a:pt x="20" y="17"/>
                    <a:pt x="19" y="19"/>
                  </a:cubicBezTo>
                  <a:cubicBezTo>
                    <a:pt x="17" y="21"/>
                    <a:pt x="14" y="22"/>
                    <a:pt x="11" y="22"/>
                  </a:cubicBezTo>
                  <a:cubicBezTo>
                    <a:pt x="7" y="22"/>
                    <a:pt x="4" y="21"/>
                    <a:pt x="3" y="19"/>
                  </a:cubicBezTo>
                  <a:cubicBezTo>
                    <a:pt x="1" y="18"/>
                    <a:pt x="0" y="15"/>
                    <a:pt x="0" y="1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1" name="Content Placeholder 2"/>
          <p:cNvSpPr txBox="1">
            <a:spLocks/>
          </p:cNvSpPr>
          <p:nvPr userDrawn="1"/>
        </p:nvSpPr>
        <p:spPr>
          <a:xfrm>
            <a:off x="371876" y="4430123"/>
            <a:ext cx="8354299" cy="575241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0" indent="0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tabLst>
                <a:tab pos="230179" algn="l"/>
              </a:tabLst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4618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79" algn="l"/>
                <a:tab pos="3541566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8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79" algn="l"/>
                <a:tab pos="3541566" algn="l"/>
              </a:tabLst>
              <a:defRPr sz="14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31799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79" algn="l"/>
                <a:tab pos="3541566" algn="l"/>
              </a:tabLst>
              <a:defRPr sz="12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60389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Intel Clear" panose="020B0604020203020204" pitchFamily="34" charset="0"/>
              <a:buChar char="–"/>
              <a:tabLst>
                <a:tab pos="230179" algn="l"/>
                <a:tab pos="3541566" algn="l"/>
              </a:tabLst>
              <a:defRPr sz="12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53565A"/>
                </a:solidFill>
                <a:ea typeface="Arial" charset="0"/>
                <a:cs typeface="Arial" charset="0"/>
              </a:rPr>
              <a:t>McAfee, the McAfee logo are trademarks or registered trademarks of McAfee LLC or its subsidiaries in the U.S. and/or other countries.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53565A"/>
                </a:solidFill>
                <a:ea typeface="Arial" charset="0"/>
                <a:cs typeface="Arial" charset="0"/>
              </a:rPr>
              <a:t>Other names and brands may be claimed as the property of others.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53565A"/>
                </a:solidFill>
                <a:ea typeface="Arial" charset="0"/>
                <a:cs typeface="Arial" charset="0"/>
              </a:rPr>
              <a:t>Copyright © 2017 McAfee LLC.</a:t>
            </a:r>
          </a:p>
        </p:txBody>
      </p:sp>
    </p:spTree>
    <p:extLst>
      <p:ext uri="{BB962C8B-B14F-4D97-AF65-F5344CB8AC3E}">
        <p14:creationId xmlns:p14="http://schemas.microsoft.com/office/powerpoint/2010/main" val="32358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/Clo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371876" y="4430123"/>
            <a:ext cx="8354299" cy="575241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0" indent="0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tabLst>
                <a:tab pos="230179" algn="l"/>
              </a:tabLst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4618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79" algn="l"/>
                <a:tab pos="3541566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8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79" algn="l"/>
                <a:tab pos="3541566" algn="l"/>
              </a:tabLst>
              <a:defRPr sz="14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31799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79" algn="l"/>
                <a:tab pos="3541566" algn="l"/>
              </a:tabLst>
              <a:defRPr sz="12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60389" indent="-174618" algn="l" defTabSz="914362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Intel Clear" panose="020B0604020203020204" pitchFamily="34" charset="0"/>
              <a:buChar char="–"/>
              <a:tabLst>
                <a:tab pos="230179" algn="l"/>
                <a:tab pos="3541566" algn="l"/>
              </a:tabLst>
              <a:defRPr sz="12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McAfee, the McAfee logo and [insert &lt;other relevant McAfee Names&gt;] are trademarks or registered trademarks of McAfee LLC or its subsidiaries in the U.S. and/or other countries.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Other names and brands may be claimed as the property of others.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 2017 McAfee LLC.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0511" y="1977658"/>
            <a:ext cx="3939005" cy="1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1F56F-7408-48AF-A943-5A174DE67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41E8B-C870-44DA-BDDD-0BE6E16B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D80D-AAD1-4C75-9BDA-DDE1A5B23722}"/>
              </a:ext>
            </a:extLst>
          </p:cNvPr>
          <p:cNvSpPr txBox="1"/>
          <p:nvPr userDrawn="1"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C40106-5AC9-4FD4-ABC2-132131CBF22F}"/>
              </a:ext>
            </a:extLst>
          </p:cNvPr>
          <p:cNvSpPr/>
          <p:nvPr userDrawn="1"/>
        </p:nvSpPr>
        <p:spPr>
          <a:xfrm>
            <a:off x="0" y="4872290"/>
            <a:ext cx="9144000" cy="293511"/>
          </a:xfrm>
          <a:prstGeom prst="rect">
            <a:avLst/>
          </a:prstGeom>
          <a:solidFill>
            <a:srgbClr val="8D1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/>
              <a:t>OEM/Direct/Retail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F57631-3731-405A-A9B2-D885D206A8F8}"/>
              </a:ext>
            </a:extLst>
          </p:cNvPr>
          <p:cNvCxnSpPr>
            <a:cxnSpLocks/>
          </p:cNvCxnSpPr>
          <p:nvPr userDrawn="1"/>
        </p:nvCxnSpPr>
        <p:spPr>
          <a:xfrm>
            <a:off x="8692217" y="4936435"/>
            <a:ext cx="0" cy="176946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DE00EE1-8283-48B1-9D04-4C26DA705C0D}"/>
              </a:ext>
            </a:extLst>
          </p:cNvPr>
          <p:cNvSpPr txBox="1">
            <a:spLocks/>
          </p:cNvSpPr>
          <p:nvPr userDrawn="1"/>
        </p:nvSpPr>
        <p:spPr>
          <a:xfrm>
            <a:off x="8637087" y="4882680"/>
            <a:ext cx="386280" cy="2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2556C5-CE8C-6547-B838-EA80C61A4AF7}" type="slidenum">
              <a:rPr lang="en-US" sz="1000" smtClean="0"/>
              <a:pPr/>
              <a:t>‹#›</a:t>
            </a:fld>
            <a:endParaRPr lang="en-US" sz="1000" dirty="0"/>
          </a:p>
        </p:txBody>
      </p:sp>
      <p:pic>
        <p:nvPicPr>
          <p:cNvPr id="33" name="Picture 2" descr="Image result for mcafee logo in white">
            <a:extLst>
              <a:ext uri="{FF2B5EF4-FFF2-40B4-BE49-F238E27FC236}">
                <a16:creationId xmlns:a16="http://schemas.microsoft.com/office/drawing/2014/main" id="{6591BAAB-B11A-4777-9CE5-3BB89C96AD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5" y="4918479"/>
            <a:ext cx="831273" cy="2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34F4E027-7281-4332-B10E-E5B68521B34E}"/>
              </a:ext>
            </a:extLst>
          </p:cNvPr>
          <p:cNvSpPr txBox="1">
            <a:spLocks/>
          </p:cNvSpPr>
          <p:nvPr userDrawn="1"/>
        </p:nvSpPr>
        <p:spPr>
          <a:xfrm>
            <a:off x="-88703" y="4872290"/>
            <a:ext cx="4114800" cy="400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68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9851" y="4150657"/>
            <a:ext cx="3647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52545" y="4777597"/>
            <a:ext cx="357289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McAfee Confidentiality Language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421" y="2018814"/>
            <a:ext cx="4103580" cy="953553"/>
          </a:xfrm>
        </p:spPr>
        <p:txBody>
          <a:bodyPr bIns="0" anchor="b"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Slide Option 2: </a:t>
            </a:r>
            <a:br>
              <a:rPr lang="en-US" dirty="0"/>
            </a:br>
            <a:r>
              <a:rPr lang="en-US" dirty="0"/>
              <a:t>use up to two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420" y="3165638"/>
            <a:ext cx="3197272" cy="22649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14pt Arial </a:t>
            </a:r>
            <a:r>
              <a:rPr lang="fr-FR" dirty="0" err="1"/>
              <a:t>Subhead</a:t>
            </a:r>
            <a:r>
              <a:rPr lang="fr-FR" dirty="0"/>
              <a:t>, Date, 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68422" y="4262929"/>
            <a:ext cx="4103580" cy="22623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5412" y="0"/>
            <a:ext cx="4568589" cy="51435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2000" b="0" i="0" dirty="0">
                <a:solidFill>
                  <a:srgbClr val="C018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add. You must use a full bleed image to fill this entire space.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438448" y="484743"/>
            <a:ext cx="1751645" cy="490219"/>
            <a:chOff x="221" y="738"/>
            <a:chExt cx="2026" cy="56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003" y="818"/>
              <a:ext cx="231" cy="241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3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8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5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0"/>
                    <a:pt x="53" y="101"/>
                  </a:cubicBezTo>
                  <a:cubicBezTo>
                    <a:pt x="53" y="71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5"/>
                  </a:cubicBezTo>
                  <a:lnTo>
                    <a:pt x="194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close/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33" y="741"/>
              <a:ext cx="167" cy="318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7 h 267"/>
                <a:gd name="T20" fmla="*/ 141 w 141"/>
                <a:gd name="T21" fmla="*/ 8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01" y="738"/>
              <a:ext cx="275" cy="321"/>
            </a:xfrm>
            <a:custGeom>
              <a:avLst/>
              <a:gdLst>
                <a:gd name="T0" fmla="*/ 0 w 275"/>
                <a:gd name="T1" fmla="*/ 0 h 321"/>
                <a:gd name="T2" fmla="*/ 0 w 275"/>
                <a:gd name="T3" fmla="*/ 319 h 321"/>
                <a:gd name="T4" fmla="*/ 70 w 275"/>
                <a:gd name="T5" fmla="*/ 321 h 321"/>
                <a:gd name="T6" fmla="*/ 70 w 275"/>
                <a:gd name="T7" fmla="*/ 137 h 321"/>
                <a:gd name="T8" fmla="*/ 137 w 275"/>
                <a:gd name="T9" fmla="*/ 188 h 321"/>
                <a:gd name="T10" fmla="*/ 205 w 275"/>
                <a:gd name="T11" fmla="*/ 137 h 321"/>
                <a:gd name="T12" fmla="*/ 205 w 275"/>
                <a:gd name="T13" fmla="*/ 321 h 321"/>
                <a:gd name="T14" fmla="*/ 274 w 275"/>
                <a:gd name="T15" fmla="*/ 321 h 321"/>
                <a:gd name="T16" fmla="*/ 275 w 275"/>
                <a:gd name="T17" fmla="*/ 0 h 321"/>
                <a:gd name="T18" fmla="*/ 137 w 275"/>
                <a:gd name="T19" fmla="*/ 105 h 321"/>
                <a:gd name="T20" fmla="*/ 0 w 27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21">
                  <a:moveTo>
                    <a:pt x="0" y="0"/>
                  </a:moveTo>
                  <a:lnTo>
                    <a:pt x="0" y="319"/>
                  </a:lnTo>
                  <a:lnTo>
                    <a:pt x="70" y="321"/>
                  </a:lnTo>
                  <a:lnTo>
                    <a:pt x="70" y="137"/>
                  </a:lnTo>
                  <a:lnTo>
                    <a:pt x="137" y="188"/>
                  </a:lnTo>
                  <a:lnTo>
                    <a:pt x="205" y="137"/>
                  </a:lnTo>
                  <a:lnTo>
                    <a:pt x="205" y="321"/>
                  </a:lnTo>
                  <a:lnTo>
                    <a:pt x="274" y="321"/>
                  </a:lnTo>
                  <a:lnTo>
                    <a:pt x="275" y="0"/>
                  </a:lnTo>
                  <a:lnTo>
                    <a:pt x="137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687" y="819"/>
              <a:ext cx="241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0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4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0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6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4"/>
                    <a:pt x="104" y="154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7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948" y="819"/>
              <a:ext cx="242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8"/>
                    <a:pt x="119" y="155"/>
                    <a:pt x="104" y="155"/>
                  </a:cubicBezTo>
                  <a:cubicBezTo>
                    <a:pt x="82" y="154"/>
                    <a:pt x="62" y="140"/>
                    <a:pt x="57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182" y="808"/>
              <a:ext cx="27" cy="35"/>
            </a:xfrm>
            <a:custGeom>
              <a:avLst/>
              <a:gdLst>
                <a:gd name="T0" fmla="*/ 0 w 27"/>
                <a:gd name="T1" fmla="*/ 0 h 35"/>
                <a:gd name="T2" fmla="*/ 27 w 27"/>
                <a:gd name="T3" fmla="*/ 0 h 35"/>
                <a:gd name="T4" fmla="*/ 27 w 27"/>
                <a:gd name="T5" fmla="*/ 6 h 35"/>
                <a:gd name="T6" fmla="*/ 16 w 27"/>
                <a:gd name="T7" fmla="*/ 6 h 35"/>
                <a:gd name="T8" fmla="*/ 16 w 27"/>
                <a:gd name="T9" fmla="*/ 35 h 35"/>
                <a:gd name="T10" fmla="*/ 11 w 27"/>
                <a:gd name="T11" fmla="*/ 35 h 35"/>
                <a:gd name="T12" fmla="*/ 11 w 27"/>
                <a:gd name="T13" fmla="*/ 6 h 35"/>
                <a:gd name="T14" fmla="*/ 0 w 27"/>
                <a:gd name="T15" fmla="*/ 6 h 35"/>
                <a:gd name="T16" fmla="*/ 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16" y="6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13" y="808"/>
              <a:ext cx="34" cy="35"/>
            </a:xfrm>
            <a:custGeom>
              <a:avLst/>
              <a:gdLst>
                <a:gd name="T0" fmla="*/ 0 w 34"/>
                <a:gd name="T1" fmla="*/ 0 h 35"/>
                <a:gd name="T2" fmla="*/ 8 w 34"/>
                <a:gd name="T3" fmla="*/ 0 h 35"/>
                <a:gd name="T4" fmla="*/ 17 w 34"/>
                <a:gd name="T5" fmla="*/ 27 h 35"/>
                <a:gd name="T6" fmla="*/ 17 w 34"/>
                <a:gd name="T7" fmla="*/ 27 h 35"/>
                <a:gd name="T8" fmla="*/ 27 w 34"/>
                <a:gd name="T9" fmla="*/ 0 h 35"/>
                <a:gd name="T10" fmla="*/ 34 w 34"/>
                <a:gd name="T11" fmla="*/ 0 h 35"/>
                <a:gd name="T12" fmla="*/ 34 w 34"/>
                <a:gd name="T13" fmla="*/ 35 h 35"/>
                <a:gd name="T14" fmla="*/ 29 w 34"/>
                <a:gd name="T15" fmla="*/ 35 h 35"/>
                <a:gd name="T16" fmla="*/ 29 w 34"/>
                <a:gd name="T17" fmla="*/ 9 h 35"/>
                <a:gd name="T18" fmla="*/ 29 w 34"/>
                <a:gd name="T19" fmla="*/ 9 h 35"/>
                <a:gd name="T20" fmla="*/ 20 w 34"/>
                <a:gd name="T21" fmla="*/ 35 h 35"/>
                <a:gd name="T22" fmla="*/ 15 w 34"/>
                <a:gd name="T23" fmla="*/ 35 h 35"/>
                <a:gd name="T24" fmla="*/ 6 w 34"/>
                <a:gd name="T25" fmla="*/ 9 h 35"/>
                <a:gd name="T26" fmla="*/ 6 w 34"/>
                <a:gd name="T27" fmla="*/ 9 h 35"/>
                <a:gd name="T28" fmla="*/ 6 w 34"/>
                <a:gd name="T29" fmla="*/ 35 h 35"/>
                <a:gd name="T30" fmla="*/ 0 w 34"/>
                <a:gd name="T31" fmla="*/ 35 h 35"/>
                <a:gd name="T32" fmla="*/ 0 w 3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8" y="0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21" y="738"/>
              <a:ext cx="173" cy="398"/>
            </a:xfrm>
            <a:custGeom>
              <a:avLst/>
              <a:gdLst>
                <a:gd name="T0" fmla="*/ 71 w 173"/>
                <a:gd name="T1" fmla="*/ 273 h 398"/>
                <a:gd name="T2" fmla="*/ 71 w 173"/>
                <a:gd name="T3" fmla="*/ 111 h 398"/>
                <a:gd name="T4" fmla="*/ 173 w 173"/>
                <a:gd name="T5" fmla="*/ 159 h 398"/>
                <a:gd name="T6" fmla="*/ 173 w 173"/>
                <a:gd name="T7" fmla="*/ 80 h 398"/>
                <a:gd name="T8" fmla="*/ 0 w 173"/>
                <a:gd name="T9" fmla="*/ 0 h 398"/>
                <a:gd name="T10" fmla="*/ 0 w 173"/>
                <a:gd name="T11" fmla="*/ 318 h 398"/>
                <a:gd name="T12" fmla="*/ 173 w 173"/>
                <a:gd name="T13" fmla="*/ 398 h 398"/>
                <a:gd name="T14" fmla="*/ 173 w 173"/>
                <a:gd name="T15" fmla="*/ 321 h 398"/>
                <a:gd name="T16" fmla="*/ 71 w 173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8">
                  <a:moveTo>
                    <a:pt x="71" y="273"/>
                  </a:moveTo>
                  <a:lnTo>
                    <a:pt x="71" y="111"/>
                  </a:lnTo>
                  <a:lnTo>
                    <a:pt x="173" y="159"/>
                  </a:lnTo>
                  <a:lnTo>
                    <a:pt x="173" y="8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173" y="398"/>
                  </a:lnTo>
                  <a:lnTo>
                    <a:pt x="173" y="321"/>
                  </a:lnTo>
                  <a:lnTo>
                    <a:pt x="71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" y="738"/>
              <a:ext cx="172" cy="398"/>
            </a:xfrm>
            <a:custGeom>
              <a:avLst/>
              <a:gdLst>
                <a:gd name="T0" fmla="*/ 102 w 172"/>
                <a:gd name="T1" fmla="*/ 273 h 398"/>
                <a:gd name="T2" fmla="*/ 102 w 172"/>
                <a:gd name="T3" fmla="*/ 111 h 398"/>
                <a:gd name="T4" fmla="*/ 0 w 172"/>
                <a:gd name="T5" fmla="*/ 159 h 398"/>
                <a:gd name="T6" fmla="*/ 0 w 172"/>
                <a:gd name="T7" fmla="*/ 80 h 398"/>
                <a:gd name="T8" fmla="*/ 172 w 172"/>
                <a:gd name="T9" fmla="*/ 0 h 398"/>
                <a:gd name="T10" fmla="*/ 172 w 172"/>
                <a:gd name="T11" fmla="*/ 318 h 398"/>
                <a:gd name="T12" fmla="*/ 0 w 172"/>
                <a:gd name="T13" fmla="*/ 398 h 398"/>
                <a:gd name="T14" fmla="*/ 0 w 172"/>
                <a:gd name="T15" fmla="*/ 321 h 398"/>
                <a:gd name="T16" fmla="*/ 102 w 172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98">
                  <a:moveTo>
                    <a:pt x="102" y="273"/>
                  </a:moveTo>
                  <a:lnTo>
                    <a:pt x="102" y="111"/>
                  </a:lnTo>
                  <a:lnTo>
                    <a:pt x="0" y="159"/>
                  </a:lnTo>
                  <a:lnTo>
                    <a:pt x="0" y="80"/>
                  </a:lnTo>
                  <a:lnTo>
                    <a:pt x="172" y="0"/>
                  </a:lnTo>
                  <a:lnTo>
                    <a:pt x="172" y="318"/>
                  </a:lnTo>
                  <a:lnTo>
                    <a:pt x="0" y="398"/>
                  </a:lnTo>
                  <a:lnTo>
                    <a:pt x="0" y="321"/>
                  </a:lnTo>
                  <a:lnTo>
                    <a:pt x="102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01" y="1137"/>
              <a:ext cx="93" cy="125"/>
            </a:xfrm>
            <a:custGeom>
              <a:avLst/>
              <a:gdLst>
                <a:gd name="T0" fmla="*/ 57 w 93"/>
                <a:gd name="T1" fmla="*/ 125 h 125"/>
                <a:gd name="T2" fmla="*/ 37 w 93"/>
                <a:gd name="T3" fmla="*/ 125 h 125"/>
                <a:gd name="T4" fmla="*/ 37 w 93"/>
                <a:gd name="T5" fmla="*/ 18 h 125"/>
                <a:gd name="T6" fmla="*/ 0 w 93"/>
                <a:gd name="T7" fmla="*/ 18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8 h 125"/>
                <a:gd name="T14" fmla="*/ 57 w 93"/>
                <a:gd name="T15" fmla="*/ 18 h 125"/>
                <a:gd name="T16" fmla="*/ 57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7" y="125"/>
                  </a:moveTo>
                  <a:lnTo>
                    <a:pt x="37" y="125"/>
                  </a:lnTo>
                  <a:lnTo>
                    <a:pt x="3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8"/>
                  </a:lnTo>
                  <a:lnTo>
                    <a:pt x="57" y="18"/>
                  </a:lnTo>
                  <a:lnTo>
                    <a:pt x="5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791" y="1166"/>
              <a:ext cx="90" cy="98"/>
            </a:xfrm>
            <a:custGeom>
              <a:avLst/>
              <a:gdLst>
                <a:gd name="T0" fmla="*/ 76 w 76"/>
                <a:gd name="T1" fmla="*/ 41 h 83"/>
                <a:gd name="T2" fmla="*/ 65 w 76"/>
                <a:gd name="T3" fmla="*/ 72 h 83"/>
                <a:gd name="T4" fmla="*/ 37 w 76"/>
                <a:gd name="T5" fmla="*/ 83 h 83"/>
                <a:gd name="T6" fmla="*/ 18 w 76"/>
                <a:gd name="T7" fmla="*/ 78 h 83"/>
                <a:gd name="T8" fmla="*/ 4 w 76"/>
                <a:gd name="T9" fmla="*/ 63 h 83"/>
                <a:gd name="T10" fmla="*/ 0 w 76"/>
                <a:gd name="T11" fmla="*/ 41 h 83"/>
                <a:gd name="T12" fmla="*/ 10 w 76"/>
                <a:gd name="T13" fmla="*/ 11 h 83"/>
                <a:gd name="T14" fmla="*/ 38 w 76"/>
                <a:gd name="T15" fmla="*/ 0 h 83"/>
                <a:gd name="T16" fmla="*/ 65 w 76"/>
                <a:gd name="T17" fmla="*/ 11 h 83"/>
                <a:gd name="T18" fmla="*/ 76 w 76"/>
                <a:gd name="T19" fmla="*/ 41 h 83"/>
                <a:gd name="T20" fmla="*/ 17 w 76"/>
                <a:gd name="T21" fmla="*/ 41 h 83"/>
                <a:gd name="T22" fmla="*/ 38 w 76"/>
                <a:gd name="T23" fmla="*/ 69 h 83"/>
                <a:gd name="T24" fmla="*/ 58 w 76"/>
                <a:gd name="T25" fmla="*/ 41 h 83"/>
                <a:gd name="T26" fmla="*/ 38 w 76"/>
                <a:gd name="T27" fmla="*/ 14 h 83"/>
                <a:gd name="T28" fmla="*/ 22 w 76"/>
                <a:gd name="T29" fmla="*/ 21 h 83"/>
                <a:gd name="T30" fmla="*/ 17 w 76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3">
                  <a:moveTo>
                    <a:pt x="76" y="41"/>
                  </a:moveTo>
                  <a:cubicBezTo>
                    <a:pt x="76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6" y="29"/>
                    <a:pt x="76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1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89" y="1166"/>
              <a:ext cx="93" cy="139"/>
            </a:xfrm>
            <a:custGeom>
              <a:avLst/>
              <a:gdLst>
                <a:gd name="T0" fmla="*/ 78 w 78"/>
                <a:gd name="T1" fmla="*/ 1 h 117"/>
                <a:gd name="T2" fmla="*/ 78 w 78"/>
                <a:gd name="T3" fmla="*/ 11 h 117"/>
                <a:gd name="T4" fmla="*/ 65 w 78"/>
                <a:gd name="T5" fmla="*/ 13 h 117"/>
                <a:gd name="T6" fmla="*/ 68 w 78"/>
                <a:gd name="T7" fmla="*/ 19 h 117"/>
                <a:gd name="T8" fmla="*/ 69 w 78"/>
                <a:gd name="T9" fmla="*/ 27 h 117"/>
                <a:gd name="T10" fmla="*/ 61 w 78"/>
                <a:gd name="T11" fmla="*/ 47 h 117"/>
                <a:gd name="T12" fmla="*/ 37 w 78"/>
                <a:gd name="T13" fmla="*/ 54 h 117"/>
                <a:gd name="T14" fmla="*/ 30 w 78"/>
                <a:gd name="T15" fmla="*/ 53 h 117"/>
                <a:gd name="T16" fmla="*/ 25 w 78"/>
                <a:gd name="T17" fmla="*/ 61 h 117"/>
                <a:gd name="T18" fmla="*/ 27 w 78"/>
                <a:gd name="T19" fmla="*/ 65 h 117"/>
                <a:gd name="T20" fmla="*/ 37 w 78"/>
                <a:gd name="T21" fmla="*/ 67 h 117"/>
                <a:gd name="T22" fmla="*/ 51 w 78"/>
                <a:gd name="T23" fmla="*/ 67 h 117"/>
                <a:gd name="T24" fmla="*/ 71 w 78"/>
                <a:gd name="T25" fmla="*/ 72 h 117"/>
                <a:gd name="T26" fmla="*/ 77 w 78"/>
                <a:gd name="T27" fmla="*/ 89 h 117"/>
                <a:gd name="T28" fmla="*/ 66 w 78"/>
                <a:gd name="T29" fmla="*/ 110 h 117"/>
                <a:gd name="T30" fmla="*/ 34 w 78"/>
                <a:gd name="T31" fmla="*/ 117 h 117"/>
                <a:gd name="T32" fmla="*/ 9 w 78"/>
                <a:gd name="T33" fmla="*/ 111 h 117"/>
                <a:gd name="T34" fmla="*/ 0 w 78"/>
                <a:gd name="T35" fmla="*/ 95 h 117"/>
                <a:gd name="T36" fmla="*/ 5 w 78"/>
                <a:gd name="T37" fmla="*/ 82 h 117"/>
                <a:gd name="T38" fmla="*/ 18 w 78"/>
                <a:gd name="T39" fmla="*/ 75 h 117"/>
                <a:gd name="T40" fmla="*/ 12 w 78"/>
                <a:gd name="T41" fmla="*/ 71 h 117"/>
                <a:gd name="T42" fmla="*/ 10 w 78"/>
                <a:gd name="T43" fmla="*/ 64 h 117"/>
                <a:gd name="T44" fmla="*/ 13 w 78"/>
                <a:gd name="T45" fmla="*/ 56 h 117"/>
                <a:gd name="T46" fmla="*/ 20 w 78"/>
                <a:gd name="T47" fmla="*/ 50 h 117"/>
                <a:gd name="T48" fmla="*/ 10 w 78"/>
                <a:gd name="T49" fmla="*/ 41 h 117"/>
                <a:gd name="T50" fmla="*/ 6 w 78"/>
                <a:gd name="T51" fmla="*/ 27 h 117"/>
                <a:gd name="T52" fmla="*/ 15 w 78"/>
                <a:gd name="T53" fmla="*/ 7 h 117"/>
                <a:gd name="T54" fmla="*/ 38 w 78"/>
                <a:gd name="T55" fmla="*/ 0 h 117"/>
                <a:gd name="T56" fmla="*/ 45 w 78"/>
                <a:gd name="T57" fmla="*/ 0 h 117"/>
                <a:gd name="T58" fmla="*/ 51 w 78"/>
                <a:gd name="T59" fmla="*/ 1 h 117"/>
                <a:gd name="T60" fmla="*/ 78 w 78"/>
                <a:gd name="T61" fmla="*/ 1 h 117"/>
                <a:gd name="T62" fmla="*/ 16 w 78"/>
                <a:gd name="T63" fmla="*/ 94 h 117"/>
                <a:gd name="T64" fmla="*/ 21 w 78"/>
                <a:gd name="T65" fmla="*/ 102 h 117"/>
                <a:gd name="T66" fmla="*/ 34 w 78"/>
                <a:gd name="T67" fmla="*/ 105 h 117"/>
                <a:gd name="T68" fmla="*/ 55 w 78"/>
                <a:gd name="T69" fmla="*/ 101 h 117"/>
                <a:gd name="T70" fmla="*/ 62 w 78"/>
                <a:gd name="T71" fmla="*/ 91 h 117"/>
                <a:gd name="T72" fmla="*/ 58 w 78"/>
                <a:gd name="T73" fmla="*/ 83 h 117"/>
                <a:gd name="T74" fmla="*/ 44 w 78"/>
                <a:gd name="T75" fmla="*/ 81 h 117"/>
                <a:gd name="T76" fmla="*/ 31 w 78"/>
                <a:gd name="T77" fmla="*/ 81 h 117"/>
                <a:gd name="T78" fmla="*/ 20 w 78"/>
                <a:gd name="T79" fmla="*/ 84 h 117"/>
                <a:gd name="T80" fmla="*/ 16 w 78"/>
                <a:gd name="T81" fmla="*/ 94 h 117"/>
                <a:gd name="T82" fmla="*/ 23 w 78"/>
                <a:gd name="T83" fmla="*/ 27 h 117"/>
                <a:gd name="T84" fmla="*/ 27 w 78"/>
                <a:gd name="T85" fmla="*/ 39 h 117"/>
                <a:gd name="T86" fmla="*/ 38 w 78"/>
                <a:gd name="T87" fmla="*/ 43 h 117"/>
                <a:gd name="T88" fmla="*/ 53 w 78"/>
                <a:gd name="T89" fmla="*/ 27 h 117"/>
                <a:gd name="T90" fmla="*/ 49 w 78"/>
                <a:gd name="T91" fmla="*/ 15 h 117"/>
                <a:gd name="T92" fmla="*/ 38 w 78"/>
                <a:gd name="T93" fmla="*/ 11 h 117"/>
                <a:gd name="T94" fmla="*/ 27 w 78"/>
                <a:gd name="T95" fmla="*/ 15 h 117"/>
                <a:gd name="T96" fmla="*/ 23 w 78"/>
                <a:gd name="T9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117">
                  <a:moveTo>
                    <a:pt x="78" y="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9" y="22"/>
                    <a:pt x="69" y="25"/>
                    <a:pt x="69" y="27"/>
                  </a:cubicBezTo>
                  <a:cubicBezTo>
                    <a:pt x="69" y="36"/>
                    <a:pt x="66" y="42"/>
                    <a:pt x="61" y="47"/>
                  </a:cubicBezTo>
                  <a:cubicBezTo>
                    <a:pt x="55" y="51"/>
                    <a:pt x="47" y="54"/>
                    <a:pt x="37" y="54"/>
                  </a:cubicBezTo>
                  <a:cubicBezTo>
                    <a:pt x="34" y="54"/>
                    <a:pt x="32" y="54"/>
                    <a:pt x="30" y="53"/>
                  </a:cubicBezTo>
                  <a:cubicBezTo>
                    <a:pt x="26" y="56"/>
                    <a:pt x="25" y="58"/>
                    <a:pt x="25" y="61"/>
                  </a:cubicBezTo>
                  <a:cubicBezTo>
                    <a:pt x="25" y="63"/>
                    <a:pt x="25" y="64"/>
                    <a:pt x="27" y="65"/>
                  </a:cubicBezTo>
                  <a:cubicBezTo>
                    <a:pt x="29" y="66"/>
                    <a:pt x="32" y="67"/>
                    <a:pt x="37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9" y="67"/>
                    <a:pt x="66" y="69"/>
                    <a:pt x="71" y="72"/>
                  </a:cubicBezTo>
                  <a:cubicBezTo>
                    <a:pt x="75" y="76"/>
                    <a:pt x="77" y="81"/>
                    <a:pt x="77" y="89"/>
                  </a:cubicBezTo>
                  <a:cubicBezTo>
                    <a:pt x="77" y="98"/>
                    <a:pt x="74" y="105"/>
                    <a:pt x="66" y="110"/>
                  </a:cubicBezTo>
                  <a:cubicBezTo>
                    <a:pt x="59" y="114"/>
                    <a:pt x="48" y="117"/>
                    <a:pt x="34" y="117"/>
                  </a:cubicBezTo>
                  <a:cubicBezTo>
                    <a:pt x="23" y="117"/>
                    <a:pt x="15" y="115"/>
                    <a:pt x="9" y="111"/>
                  </a:cubicBezTo>
                  <a:cubicBezTo>
                    <a:pt x="3" y="107"/>
                    <a:pt x="0" y="102"/>
                    <a:pt x="0" y="95"/>
                  </a:cubicBezTo>
                  <a:cubicBezTo>
                    <a:pt x="0" y="90"/>
                    <a:pt x="2" y="86"/>
                    <a:pt x="5" y="82"/>
                  </a:cubicBezTo>
                  <a:cubicBezTo>
                    <a:pt x="8" y="79"/>
                    <a:pt x="13" y="77"/>
                    <a:pt x="18" y="75"/>
                  </a:cubicBezTo>
                  <a:cubicBezTo>
                    <a:pt x="16" y="74"/>
                    <a:pt x="14" y="73"/>
                    <a:pt x="12" y="71"/>
                  </a:cubicBezTo>
                  <a:cubicBezTo>
                    <a:pt x="11" y="68"/>
                    <a:pt x="10" y="66"/>
                    <a:pt x="10" y="64"/>
                  </a:cubicBezTo>
                  <a:cubicBezTo>
                    <a:pt x="10" y="61"/>
                    <a:pt x="11" y="58"/>
                    <a:pt x="13" y="56"/>
                  </a:cubicBezTo>
                  <a:cubicBezTo>
                    <a:pt x="15" y="54"/>
                    <a:pt x="17" y="52"/>
                    <a:pt x="20" y="50"/>
                  </a:cubicBezTo>
                  <a:cubicBezTo>
                    <a:pt x="16" y="48"/>
                    <a:pt x="13" y="45"/>
                    <a:pt x="10" y="41"/>
                  </a:cubicBezTo>
                  <a:cubicBezTo>
                    <a:pt x="8" y="37"/>
                    <a:pt x="6" y="33"/>
                    <a:pt x="6" y="27"/>
                  </a:cubicBezTo>
                  <a:cubicBezTo>
                    <a:pt x="6" y="19"/>
                    <a:pt x="9" y="12"/>
                    <a:pt x="15" y="7"/>
                  </a:cubicBezTo>
                  <a:cubicBezTo>
                    <a:pt x="20" y="2"/>
                    <a:pt x="28" y="0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48" y="1"/>
                    <a:pt x="49" y="1"/>
                    <a:pt x="51" y="1"/>
                  </a:cubicBezTo>
                  <a:lnTo>
                    <a:pt x="78" y="1"/>
                  </a:lnTo>
                  <a:close/>
                  <a:moveTo>
                    <a:pt x="16" y="94"/>
                  </a:moveTo>
                  <a:cubicBezTo>
                    <a:pt x="16" y="97"/>
                    <a:pt x="17" y="100"/>
                    <a:pt x="21" y="102"/>
                  </a:cubicBezTo>
                  <a:cubicBezTo>
                    <a:pt x="24" y="104"/>
                    <a:pt x="28" y="105"/>
                    <a:pt x="34" y="105"/>
                  </a:cubicBezTo>
                  <a:cubicBezTo>
                    <a:pt x="44" y="105"/>
                    <a:pt x="51" y="104"/>
                    <a:pt x="55" y="101"/>
                  </a:cubicBezTo>
                  <a:cubicBezTo>
                    <a:pt x="60" y="99"/>
                    <a:pt x="62" y="95"/>
                    <a:pt x="62" y="91"/>
                  </a:cubicBezTo>
                  <a:cubicBezTo>
                    <a:pt x="62" y="87"/>
                    <a:pt x="61" y="85"/>
                    <a:pt x="58" y="83"/>
                  </a:cubicBezTo>
                  <a:cubicBezTo>
                    <a:pt x="56" y="82"/>
                    <a:pt x="51" y="81"/>
                    <a:pt x="44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7" y="81"/>
                    <a:pt x="23" y="82"/>
                    <a:pt x="20" y="84"/>
                  </a:cubicBezTo>
                  <a:cubicBezTo>
                    <a:pt x="17" y="87"/>
                    <a:pt x="16" y="90"/>
                    <a:pt x="16" y="94"/>
                  </a:cubicBezTo>
                  <a:close/>
                  <a:moveTo>
                    <a:pt x="23" y="27"/>
                  </a:moveTo>
                  <a:cubicBezTo>
                    <a:pt x="23" y="32"/>
                    <a:pt x="24" y="36"/>
                    <a:pt x="27" y="39"/>
                  </a:cubicBezTo>
                  <a:cubicBezTo>
                    <a:pt x="29" y="42"/>
                    <a:pt x="33" y="43"/>
                    <a:pt x="38" y="43"/>
                  </a:cubicBezTo>
                  <a:cubicBezTo>
                    <a:pt x="48" y="43"/>
                    <a:pt x="53" y="38"/>
                    <a:pt x="53" y="27"/>
                  </a:cubicBezTo>
                  <a:cubicBezTo>
                    <a:pt x="53" y="22"/>
                    <a:pt x="51" y="18"/>
                    <a:pt x="49" y="15"/>
                  </a:cubicBezTo>
                  <a:cubicBezTo>
                    <a:pt x="46" y="12"/>
                    <a:pt x="43" y="11"/>
                    <a:pt x="38" y="11"/>
                  </a:cubicBezTo>
                  <a:cubicBezTo>
                    <a:pt x="33" y="11"/>
                    <a:pt x="29" y="12"/>
                    <a:pt x="27" y="15"/>
                  </a:cubicBezTo>
                  <a:cubicBezTo>
                    <a:pt x="24" y="18"/>
                    <a:pt x="23" y="22"/>
                    <a:pt x="2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91" y="1166"/>
              <a:ext cx="83" cy="98"/>
            </a:xfrm>
            <a:custGeom>
              <a:avLst/>
              <a:gdLst>
                <a:gd name="T0" fmla="*/ 39 w 70"/>
                <a:gd name="T1" fmla="*/ 83 h 83"/>
                <a:gd name="T2" fmla="*/ 10 w 70"/>
                <a:gd name="T3" fmla="*/ 72 h 83"/>
                <a:gd name="T4" fmla="*/ 0 w 70"/>
                <a:gd name="T5" fmla="*/ 42 h 83"/>
                <a:gd name="T6" fmla="*/ 9 w 70"/>
                <a:gd name="T7" fmla="*/ 11 h 83"/>
                <a:gd name="T8" fmla="*/ 36 w 70"/>
                <a:gd name="T9" fmla="*/ 0 h 83"/>
                <a:gd name="T10" fmla="*/ 61 w 70"/>
                <a:gd name="T11" fmla="*/ 10 h 83"/>
                <a:gd name="T12" fmla="*/ 70 w 70"/>
                <a:gd name="T13" fmla="*/ 36 h 83"/>
                <a:gd name="T14" fmla="*/ 70 w 70"/>
                <a:gd name="T15" fmla="*/ 45 h 83"/>
                <a:gd name="T16" fmla="*/ 17 w 70"/>
                <a:gd name="T17" fmla="*/ 45 h 83"/>
                <a:gd name="T18" fmla="*/ 23 w 70"/>
                <a:gd name="T19" fmla="*/ 63 h 83"/>
                <a:gd name="T20" fmla="*/ 40 w 70"/>
                <a:gd name="T21" fmla="*/ 69 h 83"/>
                <a:gd name="T22" fmla="*/ 53 w 70"/>
                <a:gd name="T23" fmla="*/ 68 h 83"/>
                <a:gd name="T24" fmla="*/ 66 w 70"/>
                <a:gd name="T25" fmla="*/ 64 h 83"/>
                <a:gd name="T26" fmla="*/ 66 w 70"/>
                <a:gd name="T27" fmla="*/ 77 h 83"/>
                <a:gd name="T28" fmla="*/ 54 w 70"/>
                <a:gd name="T29" fmla="*/ 82 h 83"/>
                <a:gd name="T30" fmla="*/ 39 w 70"/>
                <a:gd name="T31" fmla="*/ 83 h 83"/>
                <a:gd name="T32" fmla="*/ 36 w 70"/>
                <a:gd name="T33" fmla="*/ 13 h 83"/>
                <a:gd name="T34" fmla="*/ 23 w 70"/>
                <a:gd name="T35" fmla="*/ 18 h 83"/>
                <a:gd name="T36" fmla="*/ 17 w 70"/>
                <a:gd name="T37" fmla="*/ 33 h 83"/>
                <a:gd name="T38" fmla="*/ 54 w 70"/>
                <a:gd name="T39" fmla="*/ 33 h 83"/>
                <a:gd name="T40" fmla="*/ 49 w 70"/>
                <a:gd name="T41" fmla="*/ 18 h 83"/>
                <a:gd name="T42" fmla="*/ 36 w 70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83">
                  <a:moveTo>
                    <a:pt x="39" y="83"/>
                  </a:moveTo>
                  <a:cubicBezTo>
                    <a:pt x="27" y="83"/>
                    <a:pt x="17" y="79"/>
                    <a:pt x="10" y="72"/>
                  </a:cubicBezTo>
                  <a:cubicBezTo>
                    <a:pt x="3" y="65"/>
                    <a:pt x="0" y="55"/>
                    <a:pt x="0" y="42"/>
                  </a:cubicBezTo>
                  <a:cubicBezTo>
                    <a:pt x="0" y="29"/>
                    <a:pt x="3" y="19"/>
                    <a:pt x="9" y="11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7" y="0"/>
                    <a:pt x="55" y="3"/>
                    <a:pt x="61" y="10"/>
                  </a:cubicBezTo>
                  <a:cubicBezTo>
                    <a:pt x="67" y="16"/>
                    <a:pt x="70" y="25"/>
                    <a:pt x="70" y="3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3"/>
                    <a:pt x="19" y="59"/>
                    <a:pt x="23" y="63"/>
                  </a:cubicBezTo>
                  <a:cubicBezTo>
                    <a:pt x="27" y="67"/>
                    <a:pt x="33" y="69"/>
                    <a:pt x="40" y="69"/>
                  </a:cubicBezTo>
                  <a:cubicBezTo>
                    <a:pt x="45" y="69"/>
                    <a:pt x="49" y="69"/>
                    <a:pt x="53" y="68"/>
                  </a:cubicBezTo>
                  <a:cubicBezTo>
                    <a:pt x="57" y="67"/>
                    <a:pt x="62" y="66"/>
                    <a:pt x="66" y="64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2" y="79"/>
                    <a:pt x="58" y="81"/>
                    <a:pt x="54" y="82"/>
                  </a:cubicBezTo>
                  <a:cubicBezTo>
                    <a:pt x="49" y="82"/>
                    <a:pt x="45" y="83"/>
                    <a:pt x="39" y="83"/>
                  </a:cubicBezTo>
                  <a:close/>
                  <a:moveTo>
                    <a:pt x="36" y="13"/>
                  </a:moveTo>
                  <a:cubicBezTo>
                    <a:pt x="31" y="13"/>
                    <a:pt x="26" y="15"/>
                    <a:pt x="23" y="18"/>
                  </a:cubicBezTo>
                  <a:cubicBezTo>
                    <a:pt x="20" y="21"/>
                    <a:pt x="18" y="26"/>
                    <a:pt x="17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26"/>
                    <a:pt x="52" y="21"/>
                    <a:pt x="49" y="18"/>
                  </a:cubicBezTo>
                  <a:cubicBezTo>
                    <a:pt x="46" y="15"/>
                    <a:pt x="41" y="13"/>
                    <a:pt x="3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86" y="1147"/>
              <a:ext cx="60" cy="117"/>
            </a:xfrm>
            <a:custGeom>
              <a:avLst/>
              <a:gdLst>
                <a:gd name="T0" fmla="*/ 39 w 51"/>
                <a:gd name="T1" fmla="*/ 85 h 99"/>
                <a:gd name="T2" fmla="*/ 51 w 51"/>
                <a:gd name="T3" fmla="*/ 83 h 99"/>
                <a:gd name="T4" fmla="*/ 51 w 51"/>
                <a:gd name="T5" fmla="*/ 96 h 99"/>
                <a:gd name="T6" fmla="*/ 44 w 51"/>
                <a:gd name="T7" fmla="*/ 98 h 99"/>
                <a:gd name="T8" fmla="*/ 35 w 51"/>
                <a:gd name="T9" fmla="*/ 99 h 99"/>
                <a:gd name="T10" fmla="*/ 11 w 51"/>
                <a:gd name="T11" fmla="*/ 73 h 99"/>
                <a:gd name="T12" fmla="*/ 11 w 51"/>
                <a:gd name="T13" fmla="*/ 30 h 99"/>
                <a:gd name="T14" fmla="*/ 0 w 51"/>
                <a:gd name="T15" fmla="*/ 30 h 99"/>
                <a:gd name="T16" fmla="*/ 0 w 51"/>
                <a:gd name="T17" fmla="*/ 23 h 99"/>
                <a:gd name="T18" fmla="*/ 11 w 51"/>
                <a:gd name="T19" fmla="*/ 17 h 99"/>
                <a:gd name="T20" fmla="*/ 17 w 51"/>
                <a:gd name="T21" fmla="*/ 0 h 99"/>
                <a:gd name="T22" fmla="*/ 28 w 51"/>
                <a:gd name="T23" fmla="*/ 0 h 99"/>
                <a:gd name="T24" fmla="*/ 28 w 51"/>
                <a:gd name="T25" fmla="*/ 17 h 99"/>
                <a:gd name="T26" fmla="*/ 50 w 51"/>
                <a:gd name="T27" fmla="*/ 17 h 99"/>
                <a:gd name="T28" fmla="*/ 50 w 51"/>
                <a:gd name="T29" fmla="*/ 30 h 99"/>
                <a:gd name="T30" fmla="*/ 28 w 51"/>
                <a:gd name="T31" fmla="*/ 30 h 99"/>
                <a:gd name="T32" fmla="*/ 28 w 51"/>
                <a:gd name="T33" fmla="*/ 73 h 99"/>
                <a:gd name="T34" fmla="*/ 31 w 51"/>
                <a:gd name="T35" fmla="*/ 82 h 99"/>
                <a:gd name="T36" fmla="*/ 39 w 51"/>
                <a:gd name="T3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9">
                  <a:moveTo>
                    <a:pt x="39" y="85"/>
                  </a:moveTo>
                  <a:cubicBezTo>
                    <a:pt x="43" y="85"/>
                    <a:pt x="47" y="84"/>
                    <a:pt x="51" y="8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9" y="97"/>
                    <a:pt x="47" y="97"/>
                    <a:pt x="44" y="98"/>
                  </a:cubicBezTo>
                  <a:cubicBezTo>
                    <a:pt x="41" y="99"/>
                    <a:pt x="38" y="99"/>
                    <a:pt x="35" y="99"/>
                  </a:cubicBezTo>
                  <a:cubicBezTo>
                    <a:pt x="19" y="99"/>
                    <a:pt x="11" y="90"/>
                    <a:pt x="11" y="7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7"/>
                    <a:pt x="29" y="80"/>
                    <a:pt x="31" y="82"/>
                  </a:cubicBezTo>
                  <a:cubicBezTo>
                    <a:pt x="33" y="84"/>
                    <a:pt x="35" y="85"/>
                    <a:pt x="3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163" y="1129"/>
              <a:ext cx="84" cy="133"/>
            </a:xfrm>
            <a:custGeom>
              <a:avLst/>
              <a:gdLst>
                <a:gd name="T0" fmla="*/ 71 w 71"/>
                <a:gd name="T1" fmla="*/ 112 h 112"/>
                <a:gd name="T2" fmla="*/ 54 w 71"/>
                <a:gd name="T3" fmla="*/ 112 h 112"/>
                <a:gd name="T4" fmla="*/ 54 w 71"/>
                <a:gd name="T5" fmla="*/ 63 h 112"/>
                <a:gd name="T6" fmla="*/ 50 w 71"/>
                <a:gd name="T7" fmla="*/ 49 h 112"/>
                <a:gd name="T8" fmla="*/ 38 w 71"/>
                <a:gd name="T9" fmla="*/ 45 h 112"/>
                <a:gd name="T10" fmla="*/ 22 w 71"/>
                <a:gd name="T11" fmla="*/ 51 h 112"/>
                <a:gd name="T12" fmla="*/ 17 w 71"/>
                <a:gd name="T13" fmla="*/ 73 h 112"/>
                <a:gd name="T14" fmla="*/ 17 w 71"/>
                <a:gd name="T15" fmla="*/ 112 h 112"/>
                <a:gd name="T16" fmla="*/ 0 w 71"/>
                <a:gd name="T17" fmla="*/ 112 h 112"/>
                <a:gd name="T18" fmla="*/ 0 w 71"/>
                <a:gd name="T19" fmla="*/ 0 h 112"/>
                <a:gd name="T20" fmla="*/ 17 w 71"/>
                <a:gd name="T21" fmla="*/ 0 h 112"/>
                <a:gd name="T22" fmla="*/ 17 w 71"/>
                <a:gd name="T23" fmla="*/ 28 h 112"/>
                <a:gd name="T24" fmla="*/ 17 w 71"/>
                <a:gd name="T25" fmla="*/ 43 h 112"/>
                <a:gd name="T26" fmla="*/ 18 w 71"/>
                <a:gd name="T27" fmla="*/ 43 h 112"/>
                <a:gd name="T28" fmla="*/ 27 w 71"/>
                <a:gd name="T29" fmla="*/ 34 h 112"/>
                <a:gd name="T30" fmla="*/ 42 w 71"/>
                <a:gd name="T31" fmla="*/ 31 h 112"/>
                <a:gd name="T32" fmla="*/ 71 w 71"/>
                <a:gd name="T33" fmla="*/ 60 h 112"/>
                <a:gd name="T34" fmla="*/ 71 w 71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12">
                  <a:moveTo>
                    <a:pt x="71" y="112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7"/>
                    <a:pt x="52" y="52"/>
                    <a:pt x="50" y="49"/>
                  </a:cubicBezTo>
                  <a:cubicBezTo>
                    <a:pt x="47" y="46"/>
                    <a:pt x="44" y="45"/>
                    <a:pt x="38" y="45"/>
                  </a:cubicBezTo>
                  <a:cubicBezTo>
                    <a:pt x="31" y="45"/>
                    <a:pt x="26" y="47"/>
                    <a:pt x="22" y="51"/>
                  </a:cubicBezTo>
                  <a:cubicBezTo>
                    <a:pt x="19" y="56"/>
                    <a:pt x="17" y="63"/>
                    <a:pt x="17" y="73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3"/>
                    <a:pt x="17" y="38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39"/>
                    <a:pt x="23" y="36"/>
                    <a:pt x="27" y="34"/>
                  </a:cubicBezTo>
                  <a:cubicBezTo>
                    <a:pt x="31" y="32"/>
                    <a:pt x="36" y="31"/>
                    <a:pt x="42" y="31"/>
                  </a:cubicBezTo>
                  <a:cubicBezTo>
                    <a:pt x="61" y="31"/>
                    <a:pt x="71" y="41"/>
                    <a:pt x="71" y="60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268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49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3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8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0" y="21"/>
                    <a:pt x="18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2" y="21"/>
                    <a:pt x="49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374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7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7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7" y="4"/>
                  </a:cubicBezTo>
                  <a:cubicBezTo>
                    <a:pt x="31" y="1"/>
                    <a:pt x="36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1495" y="1131"/>
              <a:ext cx="22" cy="131"/>
            </a:xfrm>
            <a:custGeom>
              <a:avLst/>
              <a:gdLst>
                <a:gd name="T0" fmla="*/ 0 w 19"/>
                <a:gd name="T1" fmla="*/ 9 h 110"/>
                <a:gd name="T2" fmla="*/ 2 w 19"/>
                <a:gd name="T3" fmla="*/ 2 h 110"/>
                <a:gd name="T4" fmla="*/ 9 w 19"/>
                <a:gd name="T5" fmla="*/ 0 h 110"/>
                <a:gd name="T6" fmla="*/ 16 w 19"/>
                <a:gd name="T7" fmla="*/ 2 h 110"/>
                <a:gd name="T8" fmla="*/ 19 w 19"/>
                <a:gd name="T9" fmla="*/ 9 h 110"/>
                <a:gd name="T10" fmla="*/ 16 w 19"/>
                <a:gd name="T11" fmla="*/ 16 h 110"/>
                <a:gd name="T12" fmla="*/ 9 w 19"/>
                <a:gd name="T13" fmla="*/ 19 h 110"/>
                <a:gd name="T14" fmla="*/ 2 w 19"/>
                <a:gd name="T15" fmla="*/ 16 h 110"/>
                <a:gd name="T16" fmla="*/ 0 w 19"/>
                <a:gd name="T17" fmla="*/ 9 h 110"/>
                <a:gd name="T18" fmla="*/ 18 w 19"/>
                <a:gd name="T19" fmla="*/ 110 h 110"/>
                <a:gd name="T20" fmla="*/ 1 w 19"/>
                <a:gd name="T21" fmla="*/ 110 h 110"/>
                <a:gd name="T22" fmla="*/ 1 w 19"/>
                <a:gd name="T23" fmla="*/ 30 h 110"/>
                <a:gd name="T24" fmla="*/ 18 w 19"/>
                <a:gd name="T25" fmla="*/ 30 h 110"/>
                <a:gd name="T26" fmla="*/ 18 w 19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0">
                  <a:moveTo>
                    <a:pt x="0" y="9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lose/>
                  <a:moveTo>
                    <a:pt x="18" y="110"/>
                  </a:moveTo>
                  <a:cubicBezTo>
                    <a:pt x="1" y="110"/>
                    <a:pt x="1" y="110"/>
                    <a:pt x="1" y="11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537" y="1166"/>
              <a:ext cx="70" cy="98"/>
            </a:xfrm>
            <a:custGeom>
              <a:avLst/>
              <a:gdLst>
                <a:gd name="T0" fmla="*/ 59 w 59"/>
                <a:gd name="T1" fmla="*/ 59 h 83"/>
                <a:gd name="T2" fmla="*/ 50 w 59"/>
                <a:gd name="T3" fmla="*/ 77 h 83"/>
                <a:gd name="T4" fmla="*/ 26 w 59"/>
                <a:gd name="T5" fmla="*/ 83 h 83"/>
                <a:gd name="T6" fmla="*/ 0 w 59"/>
                <a:gd name="T7" fmla="*/ 78 h 83"/>
                <a:gd name="T8" fmla="*/ 0 w 59"/>
                <a:gd name="T9" fmla="*/ 63 h 83"/>
                <a:gd name="T10" fmla="*/ 26 w 59"/>
                <a:gd name="T11" fmla="*/ 70 h 83"/>
                <a:gd name="T12" fmla="*/ 42 w 59"/>
                <a:gd name="T13" fmla="*/ 60 h 83"/>
                <a:gd name="T14" fmla="*/ 40 w 59"/>
                <a:gd name="T15" fmla="*/ 55 h 83"/>
                <a:gd name="T16" fmla="*/ 34 w 59"/>
                <a:gd name="T17" fmla="*/ 51 h 83"/>
                <a:gd name="T18" fmla="*/ 23 w 59"/>
                <a:gd name="T19" fmla="*/ 46 h 83"/>
                <a:gd name="T20" fmla="*/ 5 w 59"/>
                <a:gd name="T21" fmla="*/ 35 h 83"/>
                <a:gd name="T22" fmla="*/ 0 w 59"/>
                <a:gd name="T23" fmla="*/ 22 h 83"/>
                <a:gd name="T24" fmla="*/ 8 w 59"/>
                <a:gd name="T25" fmla="*/ 6 h 83"/>
                <a:gd name="T26" fmla="*/ 31 w 59"/>
                <a:gd name="T27" fmla="*/ 0 h 83"/>
                <a:gd name="T28" fmla="*/ 57 w 59"/>
                <a:gd name="T29" fmla="*/ 6 h 83"/>
                <a:gd name="T30" fmla="*/ 52 w 59"/>
                <a:gd name="T31" fmla="*/ 18 h 83"/>
                <a:gd name="T32" fmla="*/ 30 w 59"/>
                <a:gd name="T33" fmla="*/ 13 h 83"/>
                <a:gd name="T34" fmla="*/ 17 w 59"/>
                <a:gd name="T35" fmla="*/ 21 h 83"/>
                <a:gd name="T36" fmla="*/ 20 w 59"/>
                <a:gd name="T37" fmla="*/ 27 h 83"/>
                <a:gd name="T38" fmla="*/ 35 w 59"/>
                <a:gd name="T39" fmla="*/ 34 h 83"/>
                <a:gd name="T40" fmla="*/ 50 w 59"/>
                <a:gd name="T41" fmla="*/ 41 h 83"/>
                <a:gd name="T42" fmla="*/ 56 w 59"/>
                <a:gd name="T43" fmla="*/ 49 h 83"/>
                <a:gd name="T44" fmla="*/ 59 w 59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3">
                  <a:moveTo>
                    <a:pt x="59" y="59"/>
                  </a:moveTo>
                  <a:cubicBezTo>
                    <a:pt x="59" y="66"/>
                    <a:pt x="56" y="72"/>
                    <a:pt x="50" y="77"/>
                  </a:cubicBezTo>
                  <a:cubicBezTo>
                    <a:pt x="44" y="81"/>
                    <a:pt x="36" y="83"/>
                    <a:pt x="26" y="83"/>
                  </a:cubicBezTo>
                  <a:cubicBezTo>
                    <a:pt x="15" y="83"/>
                    <a:pt x="6" y="81"/>
                    <a:pt x="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8"/>
                    <a:pt x="18" y="70"/>
                    <a:pt x="26" y="70"/>
                  </a:cubicBezTo>
                  <a:cubicBezTo>
                    <a:pt x="37" y="70"/>
                    <a:pt x="42" y="67"/>
                    <a:pt x="42" y="60"/>
                  </a:cubicBezTo>
                  <a:cubicBezTo>
                    <a:pt x="42" y="58"/>
                    <a:pt x="41" y="57"/>
                    <a:pt x="40" y="55"/>
                  </a:cubicBezTo>
                  <a:cubicBezTo>
                    <a:pt x="39" y="54"/>
                    <a:pt x="37" y="53"/>
                    <a:pt x="34" y="51"/>
                  </a:cubicBezTo>
                  <a:cubicBezTo>
                    <a:pt x="32" y="50"/>
                    <a:pt x="28" y="48"/>
                    <a:pt x="23" y="46"/>
                  </a:cubicBezTo>
                  <a:cubicBezTo>
                    <a:pt x="14" y="43"/>
                    <a:pt x="8" y="39"/>
                    <a:pt x="5" y="35"/>
                  </a:cubicBezTo>
                  <a:cubicBezTo>
                    <a:pt x="1" y="32"/>
                    <a:pt x="0" y="27"/>
                    <a:pt x="0" y="22"/>
                  </a:cubicBezTo>
                  <a:cubicBezTo>
                    <a:pt x="0" y="15"/>
                    <a:pt x="3" y="9"/>
                    <a:pt x="8" y="6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0" y="0"/>
                    <a:pt x="49" y="2"/>
                    <a:pt x="57" y="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15"/>
                    <a:pt x="36" y="13"/>
                    <a:pt x="30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3"/>
                    <a:pt x="18" y="25"/>
                    <a:pt x="20" y="27"/>
                  </a:cubicBezTo>
                  <a:cubicBezTo>
                    <a:pt x="22" y="29"/>
                    <a:pt x="28" y="31"/>
                    <a:pt x="35" y="34"/>
                  </a:cubicBezTo>
                  <a:cubicBezTo>
                    <a:pt x="42" y="37"/>
                    <a:pt x="47" y="39"/>
                    <a:pt x="50" y="41"/>
                  </a:cubicBezTo>
                  <a:cubicBezTo>
                    <a:pt x="53" y="43"/>
                    <a:pt x="55" y="46"/>
                    <a:pt x="56" y="49"/>
                  </a:cubicBezTo>
                  <a:cubicBezTo>
                    <a:pt x="58" y="51"/>
                    <a:pt x="59" y="55"/>
                    <a:pt x="5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675" y="1166"/>
              <a:ext cx="85" cy="139"/>
            </a:xfrm>
            <a:custGeom>
              <a:avLst/>
              <a:gdLst>
                <a:gd name="T0" fmla="*/ 40 w 72"/>
                <a:gd name="T1" fmla="*/ 83 h 117"/>
                <a:gd name="T2" fmla="*/ 17 w 72"/>
                <a:gd name="T3" fmla="*/ 72 h 117"/>
                <a:gd name="T4" fmla="*/ 16 w 72"/>
                <a:gd name="T5" fmla="*/ 72 h 117"/>
                <a:gd name="T6" fmla="*/ 17 w 72"/>
                <a:gd name="T7" fmla="*/ 84 h 117"/>
                <a:gd name="T8" fmla="*/ 17 w 72"/>
                <a:gd name="T9" fmla="*/ 117 h 117"/>
                <a:gd name="T10" fmla="*/ 0 w 72"/>
                <a:gd name="T11" fmla="*/ 117 h 117"/>
                <a:gd name="T12" fmla="*/ 0 w 72"/>
                <a:gd name="T13" fmla="*/ 1 h 117"/>
                <a:gd name="T14" fmla="*/ 14 w 72"/>
                <a:gd name="T15" fmla="*/ 1 h 117"/>
                <a:gd name="T16" fmla="*/ 16 w 72"/>
                <a:gd name="T17" fmla="*/ 12 h 117"/>
                <a:gd name="T18" fmla="*/ 17 w 72"/>
                <a:gd name="T19" fmla="*/ 12 h 117"/>
                <a:gd name="T20" fmla="*/ 41 w 72"/>
                <a:gd name="T21" fmla="*/ 0 h 117"/>
                <a:gd name="T22" fmla="*/ 64 w 72"/>
                <a:gd name="T23" fmla="*/ 11 h 117"/>
                <a:gd name="T24" fmla="*/ 72 w 72"/>
                <a:gd name="T25" fmla="*/ 41 h 117"/>
                <a:gd name="T26" fmla="*/ 64 w 72"/>
                <a:gd name="T27" fmla="*/ 72 h 117"/>
                <a:gd name="T28" fmla="*/ 40 w 72"/>
                <a:gd name="T29" fmla="*/ 83 h 117"/>
                <a:gd name="T30" fmla="*/ 36 w 72"/>
                <a:gd name="T31" fmla="*/ 14 h 117"/>
                <a:gd name="T32" fmla="*/ 22 w 72"/>
                <a:gd name="T33" fmla="*/ 20 h 117"/>
                <a:gd name="T34" fmla="*/ 17 w 72"/>
                <a:gd name="T35" fmla="*/ 39 h 117"/>
                <a:gd name="T36" fmla="*/ 17 w 72"/>
                <a:gd name="T37" fmla="*/ 41 h 117"/>
                <a:gd name="T38" fmla="*/ 22 w 72"/>
                <a:gd name="T39" fmla="*/ 62 h 117"/>
                <a:gd name="T40" fmla="*/ 37 w 72"/>
                <a:gd name="T41" fmla="*/ 69 h 117"/>
                <a:gd name="T42" fmla="*/ 50 w 72"/>
                <a:gd name="T43" fmla="*/ 62 h 117"/>
                <a:gd name="T44" fmla="*/ 55 w 72"/>
                <a:gd name="T45" fmla="*/ 41 h 117"/>
                <a:gd name="T46" fmla="*/ 50 w 72"/>
                <a:gd name="T47" fmla="*/ 21 h 117"/>
                <a:gd name="T48" fmla="*/ 36 w 72"/>
                <a:gd name="T4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7">
                  <a:moveTo>
                    <a:pt x="40" y="83"/>
                  </a:moveTo>
                  <a:cubicBezTo>
                    <a:pt x="30" y="83"/>
                    <a:pt x="23" y="79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9"/>
                    <a:pt x="17" y="83"/>
                    <a:pt x="17" y="8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6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4"/>
                    <a:pt x="30" y="0"/>
                    <a:pt x="41" y="0"/>
                  </a:cubicBezTo>
                  <a:cubicBezTo>
                    <a:pt x="51" y="0"/>
                    <a:pt x="59" y="4"/>
                    <a:pt x="64" y="11"/>
                  </a:cubicBezTo>
                  <a:cubicBezTo>
                    <a:pt x="70" y="18"/>
                    <a:pt x="72" y="28"/>
                    <a:pt x="72" y="41"/>
                  </a:cubicBezTo>
                  <a:cubicBezTo>
                    <a:pt x="72" y="54"/>
                    <a:pt x="70" y="64"/>
                    <a:pt x="64" y="72"/>
                  </a:cubicBezTo>
                  <a:cubicBezTo>
                    <a:pt x="58" y="79"/>
                    <a:pt x="50" y="83"/>
                    <a:pt x="40" y="83"/>
                  </a:cubicBezTo>
                  <a:close/>
                  <a:moveTo>
                    <a:pt x="36" y="14"/>
                  </a:moveTo>
                  <a:cubicBezTo>
                    <a:pt x="30" y="14"/>
                    <a:pt x="25" y="16"/>
                    <a:pt x="22" y="20"/>
                  </a:cubicBezTo>
                  <a:cubicBezTo>
                    <a:pt x="18" y="24"/>
                    <a:pt x="17" y="30"/>
                    <a:pt x="17" y="3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1"/>
                    <a:pt x="18" y="58"/>
                    <a:pt x="22" y="62"/>
                  </a:cubicBezTo>
                  <a:cubicBezTo>
                    <a:pt x="25" y="67"/>
                    <a:pt x="30" y="69"/>
                    <a:pt x="37" y="69"/>
                  </a:cubicBezTo>
                  <a:cubicBezTo>
                    <a:pt x="43" y="69"/>
                    <a:pt x="47" y="67"/>
                    <a:pt x="50" y="62"/>
                  </a:cubicBezTo>
                  <a:cubicBezTo>
                    <a:pt x="53" y="57"/>
                    <a:pt x="55" y="50"/>
                    <a:pt x="55" y="41"/>
                  </a:cubicBezTo>
                  <a:cubicBezTo>
                    <a:pt x="55" y="32"/>
                    <a:pt x="53" y="25"/>
                    <a:pt x="50" y="21"/>
                  </a:cubicBezTo>
                  <a:cubicBezTo>
                    <a:pt x="47" y="16"/>
                    <a:pt x="42" y="14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778" y="1166"/>
              <a:ext cx="89" cy="98"/>
            </a:xfrm>
            <a:custGeom>
              <a:avLst/>
              <a:gdLst>
                <a:gd name="T0" fmla="*/ 75 w 75"/>
                <a:gd name="T1" fmla="*/ 41 h 83"/>
                <a:gd name="T2" fmla="*/ 65 w 75"/>
                <a:gd name="T3" fmla="*/ 72 h 83"/>
                <a:gd name="T4" fmla="*/ 37 w 75"/>
                <a:gd name="T5" fmla="*/ 83 h 83"/>
                <a:gd name="T6" fmla="*/ 18 w 75"/>
                <a:gd name="T7" fmla="*/ 78 h 83"/>
                <a:gd name="T8" fmla="*/ 4 w 75"/>
                <a:gd name="T9" fmla="*/ 63 h 83"/>
                <a:gd name="T10" fmla="*/ 0 w 75"/>
                <a:gd name="T11" fmla="*/ 41 h 83"/>
                <a:gd name="T12" fmla="*/ 10 w 75"/>
                <a:gd name="T13" fmla="*/ 11 h 83"/>
                <a:gd name="T14" fmla="*/ 38 w 75"/>
                <a:gd name="T15" fmla="*/ 0 h 83"/>
                <a:gd name="T16" fmla="*/ 65 w 75"/>
                <a:gd name="T17" fmla="*/ 11 h 83"/>
                <a:gd name="T18" fmla="*/ 75 w 75"/>
                <a:gd name="T19" fmla="*/ 41 h 83"/>
                <a:gd name="T20" fmla="*/ 17 w 75"/>
                <a:gd name="T21" fmla="*/ 41 h 83"/>
                <a:gd name="T22" fmla="*/ 38 w 75"/>
                <a:gd name="T23" fmla="*/ 69 h 83"/>
                <a:gd name="T24" fmla="*/ 58 w 75"/>
                <a:gd name="T25" fmla="*/ 41 h 83"/>
                <a:gd name="T26" fmla="*/ 38 w 75"/>
                <a:gd name="T27" fmla="*/ 14 h 83"/>
                <a:gd name="T28" fmla="*/ 22 w 75"/>
                <a:gd name="T29" fmla="*/ 21 h 83"/>
                <a:gd name="T30" fmla="*/ 17 w 75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3">
                  <a:moveTo>
                    <a:pt x="75" y="41"/>
                  </a:moveTo>
                  <a:cubicBezTo>
                    <a:pt x="75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5" y="29"/>
                    <a:pt x="75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0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876" y="1167"/>
              <a:ext cx="140" cy="95"/>
            </a:xfrm>
            <a:custGeom>
              <a:avLst/>
              <a:gdLst>
                <a:gd name="T0" fmla="*/ 76 w 118"/>
                <a:gd name="T1" fmla="*/ 80 h 80"/>
                <a:gd name="T2" fmla="*/ 66 w 118"/>
                <a:gd name="T3" fmla="*/ 43 h 80"/>
                <a:gd name="T4" fmla="*/ 59 w 118"/>
                <a:gd name="T5" fmla="*/ 16 h 80"/>
                <a:gd name="T6" fmla="*/ 59 w 118"/>
                <a:gd name="T7" fmla="*/ 16 h 80"/>
                <a:gd name="T8" fmla="*/ 52 w 118"/>
                <a:gd name="T9" fmla="*/ 43 h 80"/>
                <a:gd name="T10" fmla="*/ 41 w 118"/>
                <a:gd name="T11" fmla="*/ 80 h 80"/>
                <a:gd name="T12" fmla="*/ 23 w 118"/>
                <a:gd name="T13" fmla="*/ 80 h 80"/>
                <a:gd name="T14" fmla="*/ 0 w 118"/>
                <a:gd name="T15" fmla="*/ 0 h 80"/>
                <a:gd name="T16" fmla="*/ 17 w 118"/>
                <a:gd name="T17" fmla="*/ 0 h 80"/>
                <a:gd name="T18" fmla="*/ 28 w 118"/>
                <a:gd name="T19" fmla="*/ 40 h 80"/>
                <a:gd name="T20" fmla="*/ 33 w 118"/>
                <a:gd name="T21" fmla="*/ 65 h 80"/>
                <a:gd name="T22" fmla="*/ 33 w 118"/>
                <a:gd name="T23" fmla="*/ 65 h 80"/>
                <a:gd name="T24" fmla="*/ 35 w 118"/>
                <a:gd name="T25" fmla="*/ 53 h 80"/>
                <a:gd name="T26" fmla="*/ 38 w 118"/>
                <a:gd name="T27" fmla="*/ 42 h 80"/>
                <a:gd name="T28" fmla="*/ 50 w 118"/>
                <a:gd name="T29" fmla="*/ 0 h 80"/>
                <a:gd name="T30" fmla="*/ 69 w 118"/>
                <a:gd name="T31" fmla="*/ 0 h 80"/>
                <a:gd name="T32" fmla="*/ 80 w 118"/>
                <a:gd name="T33" fmla="*/ 42 h 80"/>
                <a:gd name="T34" fmla="*/ 83 w 118"/>
                <a:gd name="T35" fmla="*/ 53 h 80"/>
                <a:gd name="T36" fmla="*/ 85 w 118"/>
                <a:gd name="T37" fmla="*/ 65 h 80"/>
                <a:gd name="T38" fmla="*/ 86 w 118"/>
                <a:gd name="T39" fmla="*/ 65 h 80"/>
                <a:gd name="T40" fmla="*/ 91 w 118"/>
                <a:gd name="T41" fmla="*/ 40 h 80"/>
                <a:gd name="T42" fmla="*/ 101 w 118"/>
                <a:gd name="T43" fmla="*/ 0 h 80"/>
                <a:gd name="T44" fmla="*/ 118 w 118"/>
                <a:gd name="T45" fmla="*/ 0 h 80"/>
                <a:gd name="T46" fmla="*/ 95 w 118"/>
                <a:gd name="T47" fmla="*/ 80 h 80"/>
                <a:gd name="T48" fmla="*/ 76 w 118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0">
                  <a:moveTo>
                    <a:pt x="76" y="80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5" y="39"/>
                    <a:pt x="63" y="30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29"/>
                    <a:pt x="54" y="38"/>
                    <a:pt x="52" y="43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50"/>
                    <a:pt x="32" y="58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57"/>
                    <a:pt x="35" y="53"/>
                  </a:cubicBezTo>
                  <a:cubicBezTo>
                    <a:pt x="36" y="48"/>
                    <a:pt x="37" y="45"/>
                    <a:pt x="38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5"/>
                    <a:pt x="82" y="48"/>
                    <a:pt x="83" y="53"/>
                  </a:cubicBezTo>
                  <a:cubicBezTo>
                    <a:pt x="84" y="58"/>
                    <a:pt x="85" y="62"/>
                    <a:pt x="85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9"/>
                    <a:pt x="88" y="50"/>
                    <a:pt x="91" y="4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0"/>
                    <a:pt x="95" y="80"/>
                    <a:pt x="95" y="80"/>
                  </a:cubicBezTo>
                  <a:lnTo>
                    <a:pt x="7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2024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50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6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4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9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1" y="21"/>
                    <a:pt x="19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3" y="21"/>
                    <a:pt x="50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131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6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6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1" y="1"/>
                    <a:pt x="35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189" y="1238"/>
              <a:ext cx="25" cy="26"/>
            </a:xfrm>
            <a:custGeom>
              <a:avLst/>
              <a:gdLst>
                <a:gd name="T0" fmla="*/ 0 w 21"/>
                <a:gd name="T1" fmla="*/ 11 h 22"/>
                <a:gd name="T2" fmla="*/ 3 w 21"/>
                <a:gd name="T3" fmla="*/ 3 h 22"/>
                <a:gd name="T4" fmla="*/ 11 w 21"/>
                <a:gd name="T5" fmla="*/ 0 h 22"/>
                <a:gd name="T6" fmla="*/ 19 w 21"/>
                <a:gd name="T7" fmla="*/ 3 h 22"/>
                <a:gd name="T8" fmla="*/ 21 w 21"/>
                <a:gd name="T9" fmla="*/ 11 h 22"/>
                <a:gd name="T10" fmla="*/ 19 w 21"/>
                <a:gd name="T11" fmla="*/ 19 h 22"/>
                <a:gd name="T12" fmla="*/ 11 w 21"/>
                <a:gd name="T13" fmla="*/ 22 h 22"/>
                <a:gd name="T14" fmla="*/ 3 w 21"/>
                <a:gd name="T15" fmla="*/ 19 h 22"/>
                <a:gd name="T16" fmla="*/ 0 w 21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5"/>
                    <a:pt x="20" y="17"/>
                    <a:pt x="19" y="19"/>
                  </a:cubicBezTo>
                  <a:cubicBezTo>
                    <a:pt x="17" y="21"/>
                    <a:pt x="14" y="22"/>
                    <a:pt x="11" y="22"/>
                  </a:cubicBezTo>
                  <a:cubicBezTo>
                    <a:pt x="7" y="22"/>
                    <a:pt x="4" y="21"/>
                    <a:pt x="3" y="19"/>
                  </a:cubicBezTo>
                  <a:cubicBezTo>
                    <a:pt x="1" y="18"/>
                    <a:pt x="0" y="1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018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9851" y="4150657"/>
            <a:ext cx="3647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52545" y="4777597"/>
            <a:ext cx="357289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McAfee Confidentiality Language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421" y="2018814"/>
            <a:ext cx="4103580" cy="953553"/>
          </a:xfrm>
        </p:spPr>
        <p:txBody>
          <a:bodyPr bIns="0" anchor="b"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Slide Option 2: </a:t>
            </a:r>
            <a:br>
              <a:rPr lang="en-US" dirty="0"/>
            </a:br>
            <a:r>
              <a:rPr lang="en-US" dirty="0"/>
              <a:t>use up to two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420" y="3165638"/>
            <a:ext cx="3197272" cy="22649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14pt Arial </a:t>
            </a:r>
            <a:r>
              <a:rPr lang="fr-FR" dirty="0" err="1"/>
              <a:t>Subhead</a:t>
            </a:r>
            <a:r>
              <a:rPr lang="fr-FR" dirty="0"/>
              <a:t>, Date, 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68422" y="4262929"/>
            <a:ext cx="4103580" cy="22623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438448" y="484743"/>
            <a:ext cx="1751645" cy="490219"/>
            <a:chOff x="221" y="738"/>
            <a:chExt cx="2026" cy="56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003" y="818"/>
              <a:ext cx="231" cy="241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3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8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5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0"/>
                    <a:pt x="53" y="101"/>
                  </a:cubicBezTo>
                  <a:cubicBezTo>
                    <a:pt x="53" y="71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5"/>
                  </a:cubicBezTo>
                  <a:lnTo>
                    <a:pt x="194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close/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33" y="741"/>
              <a:ext cx="167" cy="318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7 h 267"/>
                <a:gd name="T20" fmla="*/ 141 w 141"/>
                <a:gd name="T21" fmla="*/ 8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01" y="738"/>
              <a:ext cx="275" cy="321"/>
            </a:xfrm>
            <a:custGeom>
              <a:avLst/>
              <a:gdLst>
                <a:gd name="T0" fmla="*/ 0 w 275"/>
                <a:gd name="T1" fmla="*/ 0 h 321"/>
                <a:gd name="T2" fmla="*/ 0 w 275"/>
                <a:gd name="T3" fmla="*/ 319 h 321"/>
                <a:gd name="T4" fmla="*/ 70 w 275"/>
                <a:gd name="T5" fmla="*/ 321 h 321"/>
                <a:gd name="T6" fmla="*/ 70 w 275"/>
                <a:gd name="T7" fmla="*/ 137 h 321"/>
                <a:gd name="T8" fmla="*/ 137 w 275"/>
                <a:gd name="T9" fmla="*/ 188 h 321"/>
                <a:gd name="T10" fmla="*/ 205 w 275"/>
                <a:gd name="T11" fmla="*/ 137 h 321"/>
                <a:gd name="T12" fmla="*/ 205 w 275"/>
                <a:gd name="T13" fmla="*/ 321 h 321"/>
                <a:gd name="T14" fmla="*/ 274 w 275"/>
                <a:gd name="T15" fmla="*/ 321 h 321"/>
                <a:gd name="T16" fmla="*/ 275 w 275"/>
                <a:gd name="T17" fmla="*/ 0 h 321"/>
                <a:gd name="T18" fmla="*/ 137 w 275"/>
                <a:gd name="T19" fmla="*/ 105 h 321"/>
                <a:gd name="T20" fmla="*/ 0 w 27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21">
                  <a:moveTo>
                    <a:pt x="0" y="0"/>
                  </a:moveTo>
                  <a:lnTo>
                    <a:pt x="0" y="319"/>
                  </a:lnTo>
                  <a:lnTo>
                    <a:pt x="70" y="321"/>
                  </a:lnTo>
                  <a:lnTo>
                    <a:pt x="70" y="137"/>
                  </a:lnTo>
                  <a:lnTo>
                    <a:pt x="137" y="188"/>
                  </a:lnTo>
                  <a:lnTo>
                    <a:pt x="205" y="137"/>
                  </a:lnTo>
                  <a:lnTo>
                    <a:pt x="205" y="321"/>
                  </a:lnTo>
                  <a:lnTo>
                    <a:pt x="274" y="321"/>
                  </a:lnTo>
                  <a:lnTo>
                    <a:pt x="275" y="0"/>
                  </a:lnTo>
                  <a:lnTo>
                    <a:pt x="137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687" y="819"/>
              <a:ext cx="241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0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4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0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6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4"/>
                    <a:pt x="104" y="154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7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948" y="819"/>
              <a:ext cx="242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8"/>
                    <a:pt x="119" y="155"/>
                    <a:pt x="104" y="155"/>
                  </a:cubicBezTo>
                  <a:cubicBezTo>
                    <a:pt x="82" y="154"/>
                    <a:pt x="62" y="140"/>
                    <a:pt x="57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182" y="808"/>
              <a:ext cx="27" cy="35"/>
            </a:xfrm>
            <a:custGeom>
              <a:avLst/>
              <a:gdLst>
                <a:gd name="T0" fmla="*/ 0 w 27"/>
                <a:gd name="T1" fmla="*/ 0 h 35"/>
                <a:gd name="T2" fmla="*/ 27 w 27"/>
                <a:gd name="T3" fmla="*/ 0 h 35"/>
                <a:gd name="T4" fmla="*/ 27 w 27"/>
                <a:gd name="T5" fmla="*/ 6 h 35"/>
                <a:gd name="T6" fmla="*/ 16 w 27"/>
                <a:gd name="T7" fmla="*/ 6 h 35"/>
                <a:gd name="T8" fmla="*/ 16 w 27"/>
                <a:gd name="T9" fmla="*/ 35 h 35"/>
                <a:gd name="T10" fmla="*/ 11 w 27"/>
                <a:gd name="T11" fmla="*/ 35 h 35"/>
                <a:gd name="T12" fmla="*/ 11 w 27"/>
                <a:gd name="T13" fmla="*/ 6 h 35"/>
                <a:gd name="T14" fmla="*/ 0 w 27"/>
                <a:gd name="T15" fmla="*/ 6 h 35"/>
                <a:gd name="T16" fmla="*/ 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16" y="6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13" y="808"/>
              <a:ext cx="34" cy="35"/>
            </a:xfrm>
            <a:custGeom>
              <a:avLst/>
              <a:gdLst>
                <a:gd name="T0" fmla="*/ 0 w 34"/>
                <a:gd name="T1" fmla="*/ 0 h 35"/>
                <a:gd name="T2" fmla="*/ 8 w 34"/>
                <a:gd name="T3" fmla="*/ 0 h 35"/>
                <a:gd name="T4" fmla="*/ 17 w 34"/>
                <a:gd name="T5" fmla="*/ 27 h 35"/>
                <a:gd name="T6" fmla="*/ 17 w 34"/>
                <a:gd name="T7" fmla="*/ 27 h 35"/>
                <a:gd name="T8" fmla="*/ 27 w 34"/>
                <a:gd name="T9" fmla="*/ 0 h 35"/>
                <a:gd name="T10" fmla="*/ 34 w 34"/>
                <a:gd name="T11" fmla="*/ 0 h 35"/>
                <a:gd name="T12" fmla="*/ 34 w 34"/>
                <a:gd name="T13" fmla="*/ 35 h 35"/>
                <a:gd name="T14" fmla="*/ 29 w 34"/>
                <a:gd name="T15" fmla="*/ 35 h 35"/>
                <a:gd name="T16" fmla="*/ 29 w 34"/>
                <a:gd name="T17" fmla="*/ 9 h 35"/>
                <a:gd name="T18" fmla="*/ 29 w 34"/>
                <a:gd name="T19" fmla="*/ 9 h 35"/>
                <a:gd name="T20" fmla="*/ 20 w 34"/>
                <a:gd name="T21" fmla="*/ 35 h 35"/>
                <a:gd name="T22" fmla="*/ 15 w 34"/>
                <a:gd name="T23" fmla="*/ 35 h 35"/>
                <a:gd name="T24" fmla="*/ 6 w 34"/>
                <a:gd name="T25" fmla="*/ 9 h 35"/>
                <a:gd name="T26" fmla="*/ 6 w 34"/>
                <a:gd name="T27" fmla="*/ 9 h 35"/>
                <a:gd name="T28" fmla="*/ 6 w 34"/>
                <a:gd name="T29" fmla="*/ 35 h 35"/>
                <a:gd name="T30" fmla="*/ 0 w 34"/>
                <a:gd name="T31" fmla="*/ 35 h 35"/>
                <a:gd name="T32" fmla="*/ 0 w 3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8" y="0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21" y="738"/>
              <a:ext cx="173" cy="398"/>
            </a:xfrm>
            <a:custGeom>
              <a:avLst/>
              <a:gdLst>
                <a:gd name="T0" fmla="*/ 71 w 173"/>
                <a:gd name="T1" fmla="*/ 273 h 398"/>
                <a:gd name="T2" fmla="*/ 71 w 173"/>
                <a:gd name="T3" fmla="*/ 111 h 398"/>
                <a:gd name="T4" fmla="*/ 173 w 173"/>
                <a:gd name="T5" fmla="*/ 159 h 398"/>
                <a:gd name="T6" fmla="*/ 173 w 173"/>
                <a:gd name="T7" fmla="*/ 80 h 398"/>
                <a:gd name="T8" fmla="*/ 0 w 173"/>
                <a:gd name="T9" fmla="*/ 0 h 398"/>
                <a:gd name="T10" fmla="*/ 0 w 173"/>
                <a:gd name="T11" fmla="*/ 318 h 398"/>
                <a:gd name="T12" fmla="*/ 173 w 173"/>
                <a:gd name="T13" fmla="*/ 398 h 398"/>
                <a:gd name="T14" fmla="*/ 173 w 173"/>
                <a:gd name="T15" fmla="*/ 321 h 398"/>
                <a:gd name="T16" fmla="*/ 71 w 173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8">
                  <a:moveTo>
                    <a:pt x="71" y="273"/>
                  </a:moveTo>
                  <a:lnTo>
                    <a:pt x="71" y="111"/>
                  </a:lnTo>
                  <a:lnTo>
                    <a:pt x="173" y="159"/>
                  </a:lnTo>
                  <a:lnTo>
                    <a:pt x="173" y="8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173" y="398"/>
                  </a:lnTo>
                  <a:lnTo>
                    <a:pt x="173" y="321"/>
                  </a:lnTo>
                  <a:lnTo>
                    <a:pt x="71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" y="738"/>
              <a:ext cx="172" cy="398"/>
            </a:xfrm>
            <a:custGeom>
              <a:avLst/>
              <a:gdLst>
                <a:gd name="T0" fmla="*/ 102 w 172"/>
                <a:gd name="T1" fmla="*/ 273 h 398"/>
                <a:gd name="T2" fmla="*/ 102 w 172"/>
                <a:gd name="T3" fmla="*/ 111 h 398"/>
                <a:gd name="T4" fmla="*/ 0 w 172"/>
                <a:gd name="T5" fmla="*/ 159 h 398"/>
                <a:gd name="T6" fmla="*/ 0 w 172"/>
                <a:gd name="T7" fmla="*/ 80 h 398"/>
                <a:gd name="T8" fmla="*/ 172 w 172"/>
                <a:gd name="T9" fmla="*/ 0 h 398"/>
                <a:gd name="T10" fmla="*/ 172 w 172"/>
                <a:gd name="T11" fmla="*/ 318 h 398"/>
                <a:gd name="T12" fmla="*/ 0 w 172"/>
                <a:gd name="T13" fmla="*/ 398 h 398"/>
                <a:gd name="T14" fmla="*/ 0 w 172"/>
                <a:gd name="T15" fmla="*/ 321 h 398"/>
                <a:gd name="T16" fmla="*/ 102 w 172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98">
                  <a:moveTo>
                    <a:pt x="102" y="273"/>
                  </a:moveTo>
                  <a:lnTo>
                    <a:pt x="102" y="111"/>
                  </a:lnTo>
                  <a:lnTo>
                    <a:pt x="0" y="159"/>
                  </a:lnTo>
                  <a:lnTo>
                    <a:pt x="0" y="80"/>
                  </a:lnTo>
                  <a:lnTo>
                    <a:pt x="172" y="0"/>
                  </a:lnTo>
                  <a:lnTo>
                    <a:pt x="172" y="318"/>
                  </a:lnTo>
                  <a:lnTo>
                    <a:pt x="0" y="398"/>
                  </a:lnTo>
                  <a:lnTo>
                    <a:pt x="0" y="321"/>
                  </a:lnTo>
                  <a:lnTo>
                    <a:pt x="102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01" y="1137"/>
              <a:ext cx="93" cy="125"/>
            </a:xfrm>
            <a:custGeom>
              <a:avLst/>
              <a:gdLst>
                <a:gd name="T0" fmla="*/ 57 w 93"/>
                <a:gd name="T1" fmla="*/ 125 h 125"/>
                <a:gd name="T2" fmla="*/ 37 w 93"/>
                <a:gd name="T3" fmla="*/ 125 h 125"/>
                <a:gd name="T4" fmla="*/ 37 w 93"/>
                <a:gd name="T5" fmla="*/ 18 h 125"/>
                <a:gd name="T6" fmla="*/ 0 w 93"/>
                <a:gd name="T7" fmla="*/ 18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8 h 125"/>
                <a:gd name="T14" fmla="*/ 57 w 93"/>
                <a:gd name="T15" fmla="*/ 18 h 125"/>
                <a:gd name="T16" fmla="*/ 57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7" y="125"/>
                  </a:moveTo>
                  <a:lnTo>
                    <a:pt x="37" y="125"/>
                  </a:lnTo>
                  <a:lnTo>
                    <a:pt x="3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8"/>
                  </a:lnTo>
                  <a:lnTo>
                    <a:pt x="57" y="18"/>
                  </a:lnTo>
                  <a:lnTo>
                    <a:pt x="5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791" y="1166"/>
              <a:ext cx="90" cy="98"/>
            </a:xfrm>
            <a:custGeom>
              <a:avLst/>
              <a:gdLst>
                <a:gd name="T0" fmla="*/ 76 w 76"/>
                <a:gd name="T1" fmla="*/ 41 h 83"/>
                <a:gd name="T2" fmla="*/ 65 w 76"/>
                <a:gd name="T3" fmla="*/ 72 h 83"/>
                <a:gd name="T4" fmla="*/ 37 w 76"/>
                <a:gd name="T5" fmla="*/ 83 h 83"/>
                <a:gd name="T6" fmla="*/ 18 w 76"/>
                <a:gd name="T7" fmla="*/ 78 h 83"/>
                <a:gd name="T8" fmla="*/ 4 w 76"/>
                <a:gd name="T9" fmla="*/ 63 h 83"/>
                <a:gd name="T10" fmla="*/ 0 w 76"/>
                <a:gd name="T11" fmla="*/ 41 h 83"/>
                <a:gd name="T12" fmla="*/ 10 w 76"/>
                <a:gd name="T13" fmla="*/ 11 h 83"/>
                <a:gd name="T14" fmla="*/ 38 w 76"/>
                <a:gd name="T15" fmla="*/ 0 h 83"/>
                <a:gd name="T16" fmla="*/ 65 w 76"/>
                <a:gd name="T17" fmla="*/ 11 h 83"/>
                <a:gd name="T18" fmla="*/ 76 w 76"/>
                <a:gd name="T19" fmla="*/ 41 h 83"/>
                <a:gd name="T20" fmla="*/ 17 w 76"/>
                <a:gd name="T21" fmla="*/ 41 h 83"/>
                <a:gd name="T22" fmla="*/ 38 w 76"/>
                <a:gd name="T23" fmla="*/ 69 h 83"/>
                <a:gd name="T24" fmla="*/ 58 w 76"/>
                <a:gd name="T25" fmla="*/ 41 h 83"/>
                <a:gd name="T26" fmla="*/ 38 w 76"/>
                <a:gd name="T27" fmla="*/ 14 h 83"/>
                <a:gd name="T28" fmla="*/ 22 w 76"/>
                <a:gd name="T29" fmla="*/ 21 h 83"/>
                <a:gd name="T30" fmla="*/ 17 w 76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3">
                  <a:moveTo>
                    <a:pt x="76" y="41"/>
                  </a:moveTo>
                  <a:cubicBezTo>
                    <a:pt x="76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6" y="29"/>
                    <a:pt x="76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1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89" y="1166"/>
              <a:ext cx="93" cy="139"/>
            </a:xfrm>
            <a:custGeom>
              <a:avLst/>
              <a:gdLst>
                <a:gd name="T0" fmla="*/ 78 w 78"/>
                <a:gd name="T1" fmla="*/ 1 h 117"/>
                <a:gd name="T2" fmla="*/ 78 w 78"/>
                <a:gd name="T3" fmla="*/ 11 h 117"/>
                <a:gd name="T4" fmla="*/ 65 w 78"/>
                <a:gd name="T5" fmla="*/ 13 h 117"/>
                <a:gd name="T6" fmla="*/ 68 w 78"/>
                <a:gd name="T7" fmla="*/ 19 h 117"/>
                <a:gd name="T8" fmla="*/ 69 w 78"/>
                <a:gd name="T9" fmla="*/ 27 h 117"/>
                <a:gd name="T10" fmla="*/ 61 w 78"/>
                <a:gd name="T11" fmla="*/ 47 h 117"/>
                <a:gd name="T12" fmla="*/ 37 w 78"/>
                <a:gd name="T13" fmla="*/ 54 h 117"/>
                <a:gd name="T14" fmla="*/ 30 w 78"/>
                <a:gd name="T15" fmla="*/ 53 h 117"/>
                <a:gd name="T16" fmla="*/ 25 w 78"/>
                <a:gd name="T17" fmla="*/ 61 h 117"/>
                <a:gd name="T18" fmla="*/ 27 w 78"/>
                <a:gd name="T19" fmla="*/ 65 h 117"/>
                <a:gd name="T20" fmla="*/ 37 w 78"/>
                <a:gd name="T21" fmla="*/ 67 h 117"/>
                <a:gd name="T22" fmla="*/ 51 w 78"/>
                <a:gd name="T23" fmla="*/ 67 h 117"/>
                <a:gd name="T24" fmla="*/ 71 w 78"/>
                <a:gd name="T25" fmla="*/ 72 h 117"/>
                <a:gd name="T26" fmla="*/ 77 w 78"/>
                <a:gd name="T27" fmla="*/ 89 h 117"/>
                <a:gd name="T28" fmla="*/ 66 w 78"/>
                <a:gd name="T29" fmla="*/ 110 h 117"/>
                <a:gd name="T30" fmla="*/ 34 w 78"/>
                <a:gd name="T31" fmla="*/ 117 h 117"/>
                <a:gd name="T32" fmla="*/ 9 w 78"/>
                <a:gd name="T33" fmla="*/ 111 h 117"/>
                <a:gd name="T34" fmla="*/ 0 w 78"/>
                <a:gd name="T35" fmla="*/ 95 h 117"/>
                <a:gd name="T36" fmla="*/ 5 w 78"/>
                <a:gd name="T37" fmla="*/ 82 h 117"/>
                <a:gd name="T38" fmla="*/ 18 w 78"/>
                <a:gd name="T39" fmla="*/ 75 h 117"/>
                <a:gd name="T40" fmla="*/ 12 w 78"/>
                <a:gd name="T41" fmla="*/ 71 h 117"/>
                <a:gd name="T42" fmla="*/ 10 w 78"/>
                <a:gd name="T43" fmla="*/ 64 h 117"/>
                <a:gd name="T44" fmla="*/ 13 w 78"/>
                <a:gd name="T45" fmla="*/ 56 h 117"/>
                <a:gd name="T46" fmla="*/ 20 w 78"/>
                <a:gd name="T47" fmla="*/ 50 h 117"/>
                <a:gd name="T48" fmla="*/ 10 w 78"/>
                <a:gd name="T49" fmla="*/ 41 h 117"/>
                <a:gd name="T50" fmla="*/ 6 w 78"/>
                <a:gd name="T51" fmla="*/ 27 h 117"/>
                <a:gd name="T52" fmla="*/ 15 w 78"/>
                <a:gd name="T53" fmla="*/ 7 h 117"/>
                <a:gd name="T54" fmla="*/ 38 w 78"/>
                <a:gd name="T55" fmla="*/ 0 h 117"/>
                <a:gd name="T56" fmla="*/ 45 w 78"/>
                <a:gd name="T57" fmla="*/ 0 h 117"/>
                <a:gd name="T58" fmla="*/ 51 w 78"/>
                <a:gd name="T59" fmla="*/ 1 h 117"/>
                <a:gd name="T60" fmla="*/ 78 w 78"/>
                <a:gd name="T61" fmla="*/ 1 h 117"/>
                <a:gd name="T62" fmla="*/ 16 w 78"/>
                <a:gd name="T63" fmla="*/ 94 h 117"/>
                <a:gd name="T64" fmla="*/ 21 w 78"/>
                <a:gd name="T65" fmla="*/ 102 h 117"/>
                <a:gd name="T66" fmla="*/ 34 w 78"/>
                <a:gd name="T67" fmla="*/ 105 h 117"/>
                <a:gd name="T68" fmla="*/ 55 w 78"/>
                <a:gd name="T69" fmla="*/ 101 h 117"/>
                <a:gd name="T70" fmla="*/ 62 w 78"/>
                <a:gd name="T71" fmla="*/ 91 h 117"/>
                <a:gd name="T72" fmla="*/ 58 w 78"/>
                <a:gd name="T73" fmla="*/ 83 h 117"/>
                <a:gd name="T74" fmla="*/ 44 w 78"/>
                <a:gd name="T75" fmla="*/ 81 h 117"/>
                <a:gd name="T76" fmla="*/ 31 w 78"/>
                <a:gd name="T77" fmla="*/ 81 h 117"/>
                <a:gd name="T78" fmla="*/ 20 w 78"/>
                <a:gd name="T79" fmla="*/ 84 h 117"/>
                <a:gd name="T80" fmla="*/ 16 w 78"/>
                <a:gd name="T81" fmla="*/ 94 h 117"/>
                <a:gd name="T82" fmla="*/ 23 w 78"/>
                <a:gd name="T83" fmla="*/ 27 h 117"/>
                <a:gd name="T84" fmla="*/ 27 w 78"/>
                <a:gd name="T85" fmla="*/ 39 h 117"/>
                <a:gd name="T86" fmla="*/ 38 w 78"/>
                <a:gd name="T87" fmla="*/ 43 h 117"/>
                <a:gd name="T88" fmla="*/ 53 w 78"/>
                <a:gd name="T89" fmla="*/ 27 h 117"/>
                <a:gd name="T90" fmla="*/ 49 w 78"/>
                <a:gd name="T91" fmla="*/ 15 h 117"/>
                <a:gd name="T92" fmla="*/ 38 w 78"/>
                <a:gd name="T93" fmla="*/ 11 h 117"/>
                <a:gd name="T94" fmla="*/ 27 w 78"/>
                <a:gd name="T95" fmla="*/ 15 h 117"/>
                <a:gd name="T96" fmla="*/ 23 w 78"/>
                <a:gd name="T9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117">
                  <a:moveTo>
                    <a:pt x="78" y="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9" y="22"/>
                    <a:pt x="69" y="25"/>
                    <a:pt x="69" y="27"/>
                  </a:cubicBezTo>
                  <a:cubicBezTo>
                    <a:pt x="69" y="36"/>
                    <a:pt x="66" y="42"/>
                    <a:pt x="61" y="47"/>
                  </a:cubicBezTo>
                  <a:cubicBezTo>
                    <a:pt x="55" y="51"/>
                    <a:pt x="47" y="54"/>
                    <a:pt x="37" y="54"/>
                  </a:cubicBezTo>
                  <a:cubicBezTo>
                    <a:pt x="34" y="54"/>
                    <a:pt x="32" y="54"/>
                    <a:pt x="30" y="53"/>
                  </a:cubicBezTo>
                  <a:cubicBezTo>
                    <a:pt x="26" y="56"/>
                    <a:pt x="25" y="58"/>
                    <a:pt x="25" y="61"/>
                  </a:cubicBezTo>
                  <a:cubicBezTo>
                    <a:pt x="25" y="63"/>
                    <a:pt x="25" y="64"/>
                    <a:pt x="27" y="65"/>
                  </a:cubicBezTo>
                  <a:cubicBezTo>
                    <a:pt x="29" y="66"/>
                    <a:pt x="32" y="67"/>
                    <a:pt x="37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9" y="67"/>
                    <a:pt x="66" y="69"/>
                    <a:pt x="71" y="72"/>
                  </a:cubicBezTo>
                  <a:cubicBezTo>
                    <a:pt x="75" y="76"/>
                    <a:pt x="77" y="81"/>
                    <a:pt x="77" y="89"/>
                  </a:cubicBezTo>
                  <a:cubicBezTo>
                    <a:pt x="77" y="98"/>
                    <a:pt x="74" y="105"/>
                    <a:pt x="66" y="110"/>
                  </a:cubicBezTo>
                  <a:cubicBezTo>
                    <a:pt x="59" y="114"/>
                    <a:pt x="48" y="117"/>
                    <a:pt x="34" y="117"/>
                  </a:cubicBezTo>
                  <a:cubicBezTo>
                    <a:pt x="23" y="117"/>
                    <a:pt x="15" y="115"/>
                    <a:pt x="9" y="111"/>
                  </a:cubicBezTo>
                  <a:cubicBezTo>
                    <a:pt x="3" y="107"/>
                    <a:pt x="0" y="102"/>
                    <a:pt x="0" y="95"/>
                  </a:cubicBezTo>
                  <a:cubicBezTo>
                    <a:pt x="0" y="90"/>
                    <a:pt x="2" y="86"/>
                    <a:pt x="5" y="82"/>
                  </a:cubicBezTo>
                  <a:cubicBezTo>
                    <a:pt x="8" y="79"/>
                    <a:pt x="13" y="77"/>
                    <a:pt x="18" y="75"/>
                  </a:cubicBezTo>
                  <a:cubicBezTo>
                    <a:pt x="16" y="74"/>
                    <a:pt x="14" y="73"/>
                    <a:pt x="12" y="71"/>
                  </a:cubicBezTo>
                  <a:cubicBezTo>
                    <a:pt x="11" y="68"/>
                    <a:pt x="10" y="66"/>
                    <a:pt x="10" y="64"/>
                  </a:cubicBezTo>
                  <a:cubicBezTo>
                    <a:pt x="10" y="61"/>
                    <a:pt x="11" y="58"/>
                    <a:pt x="13" y="56"/>
                  </a:cubicBezTo>
                  <a:cubicBezTo>
                    <a:pt x="15" y="54"/>
                    <a:pt x="17" y="52"/>
                    <a:pt x="20" y="50"/>
                  </a:cubicBezTo>
                  <a:cubicBezTo>
                    <a:pt x="16" y="48"/>
                    <a:pt x="13" y="45"/>
                    <a:pt x="10" y="41"/>
                  </a:cubicBezTo>
                  <a:cubicBezTo>
                    <a:pt x="8" y="37"/>
                    <a:pt x="6" y="33"/>
                    <a:pt x="6" y="27"/>
                  </a:cubicBezTo>
                  <a:cubicBezTo>
                    <a:pt x="6" y="19"/>
                    <a:pt x="9" y="12"/>
                    <a:pt x="15" y="7"/>
                  </a:cubicBezTo>
                  <a:cubicBezTo>
                    <a:pt x="20" y="2"/>
                    <a:pt x="28" y="0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48" y="1"/>
                    <a:pt x="49" y="1"/>
                    <a:pt x="51" y="1"/>
                  </a:cubicBezTo>
                  <a:lnTo>
                    <a:pt x="78" y="1"/>
                  </a:lnTo>
                  <a:close/>
                  <a:moveTo>
                    <a:pt x="16" y="94"/>
                  </a:moveTo>
                  <a:cubicBezTo>
                    <a:pt x="16" y="97"/>
                    <a:pt x="17" y="100"/>
                    <a:pt x="21" y="102"/>
                  </a:cubicBezTo>
                  <a:cubicBezTo>
                    <a:pt x="24" y="104"/>
                    <a:pt x="28" y="105"/>
                    <a:pt x="34" y="105"/>
                  </a:cubicBezTo>
                  <a:cubicBezTo>
                    <a:pt x="44" y="105"/>
                    <a:pt x="51" y="104"/>
                    <a:pt x="55" y="101"/>
                  </a:cubicBezTo>
                  <a:cubicBezTo>
                    <a:pt x="60" y="99"/>
                    <a:pt x="62" y="95"/>
                    <a:pt x="62" y="91"/>
                  </a:cubicBezTo>
                  <a:cubicBezTo>
                    <a:pt x="62" y="87"/>
                    <a:pt x="61" y="85"/>
                    <a:pt x="58" y="83"/>
                  </a:cubicBezTo>
                  <a:cubicBezTo>
                    <a:pt x="56" y="82"/>
                    <a:pt x="51" y="81"/>
                    <a:pt x="44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7" y="81"/>
                    <a:pt x="23" y="82"/>
                    <a:pt x="20" y="84"/>
                  </a:cubicBezTo>
                  <a:cubicBezTo>
                    <a:pt x="17" y="87"/>
                    <a:pt x="16" y="90"/>
                    <a:pt x="16" y="94"/>
                  </a:cubicBezTo>
                  <a:close/>
                  <a:moveTo>
                    <a:pt x="23" y="27"/>
                  </a:moveTo>
                  <a:cubicBezTo>
                    <a:pt x="23" y="32"/>
                    <a:pt x="24" y="36"/>
                    <a:pt x="27" y="39"/>
                  </a:cubicBezTo>
                  <a:cubicBezTo>
                    <a:pt x="29" y="42"/>
                    <a:pt x="33" y="43"/>
                    <a:pt x="38" y="43"/>
                  </a:cubicBezTo>
                  <a:cubicBezTo>
                    <a:pt x="48" y="43"/>
                    <a:pt x="53" y="38"/>
                    <a:pt x="53" y="27"/>
                  </a:cubicBezTo>
                  <a:cubicBezTo>
                    <a:pt x="53" y="22"/>
                    <a:pt x="51" y="18"/>
                    <a:pt x="49" y="15"/>
                  </a:cubicBezTo>
                  <a:cubicBezTo>
                    <a:pt x="46" y="12"/>
                    <a:pt x="43" y="11"/>
                    <a:pt x="38" y="11"/>
                  </a:cubicBezTo>
                  <a:cubicBezTo>
                    <a:pt x="33" y="11"/>
                    <a:pt x="29" y="12"/>
                    <a:pt x="27" y="15"/>
                  </a:cubicBezTo>
                  <a:cubicBezTo>
                    <a:pt x="24" y="18"/>
                    <a:pt x="23" y="22"/>
                    <a:pt x="2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91" y="1166"/>
              <a:ext cx="83" cy="98"/>
            </a:xfrm>
            <a:custGeom>
              <a:avLst/>
              <a:gdLst>
                <a:gd name="T0" fmla="*/ 39 w 70"/>
                <a:gd name="T1" fmla="*/ 83 h 83"/>
                <a:gd name="T2" fmla="*/ 10 w 70"/>
                <a:gd name="T3" fmla="*/ 72 h 83"/>
                <a:gd name="T4" fmla="*/ 0 w 70"/>
                <a:gd name="T5" fmla="*/ 42 h 83"/>
                <a:gd name="T6" fmla="*/ 9 w 70"/>
                <a:gd name="T7" fmla="*/ 11 h 83"/>
                <a:gd name="T8" fmla="*/ 36 w 70"/>
                <a:gd name="T9" fmla="*/ 0 h 83"/>
                <a:gd name="T10" fmla="*/ 61 w 70"/>
                <a:gd name="T11" fmla="*/ 10 h 83"/>
                <a:gd name="T12" fmla="*/ 70 w 70"/>
                <a:gd name="T13" fmla="*/ 36 h 83"/>
                <a:gd name="T14" fmla="*/ 70 w 70"/>
                <a:gd name="T15" fmla="*/ 45 h 83"/>
                <a:gd name="T16" fmla="*/ 17 w 70"/>
                <a:gd name="T17" fmla="*/ 45 h 83"/>
                <a:gd name="T18" fmla="*/ 23 w 70"/>
                <a:gd name="T19" fmla="*/ 63 h 83"/>
                <a:gd name="T20" fmla="*/ 40 w 70"/>
                <a:gd name="T21" fmla="*/ 69 h 83"/>
                <a:gd name="T22" fmla="*/ 53 w 70"/>
                <a:gd name="T23" fmla="*/ 68 h 83"/>
                <a:gd name="T24" fmla="*/ 66 w 70"/>
                <a:gd name="T25" fmla="*/ 64 h 83"/>
                <a:gd name="T26" fmla="*/ 66 w 70"/>
                <a:gd name="T27" fmla="*/ 77 h 83"/>
                <a:gd name="T28" fmla="*/ 54 w 70"/>
                <a:gd name="T29" fmla="*/ 82 h 83"/>
                <a:gd name="T30" fmla="*/ 39 w 70"/>
                <a:gd name="T31" fmla="*/ 83 h 83"/>
                <a:gd name="T32" fmla="*/ 36 w 70"/>
                <a:gd name="T33" fmla="*/ 13 h 83"/>
                <a:gd name="T34" fmla="*/ 23 w 70"/>
                <a:gd name="T35" fmla="*/ 18 h 83"/>
                <a:gd name="T36" fmla="*/ 17 w 70"/>
                <a:gd name="T37" fmla="*/ 33 h 83"/>
                <a:gd name="T38" fmla="*/ 54 w 70"/>
                <a:gd name="T39" fmla="*/ 33 h 83"/>
                <a:gd name="T40" fmla="*/ 49 w 70"/>
                <a:gd name="T41" fmla="*/ 18 h 83"/>
                <a:gd name="T42" fmla="*/ 36 w 70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83">
                  <a:moveTo>
                    <a:pt x="39" y="83"/>
                  </a:moveTo>
                  <a:cubicBezTo>
                    <a:pt x="27" y="83"/>
                    <a:pt x="17" y="79"/>
                    <a:pt x="10" y="72"/>
                  </a:cubicBezTo>
                  <a:cubicBezTo>
                    <a:pt x="3" y="65"/>
                    <a:pt x="0" y="55"/>
                    <a:pt x="0" y="42"/>
                  </a:cubicBezTo>
                  <a:cubicBezTo>
                    <a:pt x="0" y="29"/>
                    <a:pt x="3" y="19"/>
                    <a:pt x="9" y="11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7" y="0"/>
                    <a:pt x="55" y="3"/>
                    <a:pt x="61" y="10"/>
                  </a:cubicBezTo>
                  <a:cubicBezTo>
                    <a:pt x="67" y="16"/>
                    <a:pt x="70" y="25"/>
                    <a:pt x="70" y="3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3"/>
                    <a:pt x="19" y="59"/>
                    <a:pt x="23" y="63"/>
                  </a:cubicBezTo>
                  <a:cubicBezTo>
                    <a:pt x="27" y="67"/>
                    <a:pt x="33" y="69"/>
                    <a:pt x="40" y="69"/>
                  </a:cubicBezTo>
                  <a:cubicBezTo>
                    <a:pt x="45" y="69"/>
                    <a:pt x="49" y="69"/>
                    <a:pt x="53" y="68"/>
                  </a:cubicBezTo>
                  <a:cubicBezTo>
                    <a:pt x="57" y="67"/>
                    <a:pt x="62" y="66"/>
                    <a:pt x="66" y="64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2" y="79"/>
                    <a:pt x="58" y="81"/>
                    <a:pt x="54" y="82"/>
                  </a:cubicBezTo>
                  <a:cubicBezTo>
                    <a:pt x="49" y="82"/>
                    <a:pt x="45" y="83"/>
                    <a:pt x="39" y="83"/>
                  </a:cubicBezTo>
                  <a:close/>
                  <a:moveTo>
                    <a:pt x="36" y="13"/>
                  </a:moveTo>
                  <a:cubicBezTo>
                    <a:pt x="31" y="13"/>
                    <a:pt x="26" y="15"/>
                    <a:pt x="23" y="18"/>
                  </a:cubicBezTo>
                  <a:cubicBezTo>
                    <a:pt x="20" y="21"/>
                    <a:pt x="18" y="26"/>
                    <a:pt x="17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26"/>
                    <a:pt x="52" y="21"/>
                    <a:pt x="49" y="18"/>
                  </a:cubicBezTo>
                  <a:cubicBezTo>
                    <a:pt x="46" y="15"/>
                    <a:pt x="41" y="13"/>
                    <a:pt x="3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86" y="1147"/>
              <a:ext cx="60" cy="117"/>
            </a:xfrm>
            <a:custGeom>
              <a:avLst/>
              <a:gdLst>
                <a:gd name="T0" fmla="*/ 39 w 51"/>
                <a:gd name="T1" fmla="*/ 85 h 99"/>
                <a:gd name="T2" fmla="*/ 51 w 51"/>
                <a:gd name="T3" fmla="*/ 83 h 99"/>
                <a:gd name="T4" fmla="*/ 51 w 51"/>
                <a:gd name="T5" fmla="*/ 96 h 99"/>
                <a:gd name="T6" fmla="*/ 44 w 51"/>
                <a:gd name="T7" fmla="*/ 98 h 99"/>
                <a:gd name="T8" fmla="*/ 35 w 51"/>
                <a:gd name="T9" fmla="*/ 99 h 99"/>
                <a:gd name="T10" fmla="*/ 11 w 51"/>
                <a:gd name="T11" fmla="*/ 73 h 99"/>
                <a:gd name="T12" fmla="*/ 11 w 51"/>
                <a:gd name="T13" fmla="*/ 30 h 99"/>
                <a:gd name="T14" fmla="*/ 0 w 51"/>
                <a:gd name="T15" fmla="*/ 30 h 99"/>
                <a:gd name="T16" fmla="*/ 0 w 51"/>
                <a:gd name="T17" fmla="*/ 23 h 99"/>
                <a:gd name="T18" fmla="*/ 11 w 51"/>
                <a:gd name="T19" fmla="*/ 17 h 99"/>
                <a:gd name="T20" fmla="*/ 17 w 51"/>
                <a:gd name="T21" fmla="*/ 0 h 99"/>
                <a:gd name="T22" fmla="*/ 28 w 51"/>
                <a:gd name="T23" fmla="*/ 0 h 99"/>
                <a:gd name="T24" fmla="*/ 28 w 51"/>
                <a:gd name="T25" fmla="*/ 17 h 99"/>
                <a:gd name="T26" fmla="*/ 50 w 51"/>
                <a:gd name="T27" fmla="*/ 17 h 99"/>
                <a:gd name="T28" fmla="*/ 50 w 51"/>
                <a:gd name="T29" fmla="*/ 30 h 99"/>
                <a:gd name="T30" fmla="*/ 28 w 51"/>
                <a:gd name="T31" fmla="*/ 30 h 99"/>
                <a:gd name="T32" fmla="*/ 28 w 51"/>
                <a:gd name="T33" fmla="*/ 73 h 99"/>
                <a:gd name="T34" fmla="*/ 31 w 51"/>
                <a:gd name="T35" fmla="*/ 82 h 99"/>
                <a:gd name="T36" fmla="*/ 39 w 51"/>
                <a:gd name="T3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9">
                  <a:moveTo>
                    <a:pt x="39" y="85"/>
                  </a:moveTo>
                  <a:cubicBezTo>
                    <a:pt x="43" y="85"/>
                    <a:pt x="47" y="84"/>
                    <a:pt x="51" y="8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9" y="97"/>
                    <a:pt x="47" y="97"/>
                    <a:pt x="44" y="98"/>
                  </a:cubicBezTo>
                  <a:cubicBezTo>
                    <a:pt x="41" y="99"/>
                    <a:pt x="38" y="99"/>
                    <a:pt x="35" y="99"/>
                  </a:cubicBezTo>
                  <a:cubicBezTo>
                    <a:pt x="19" y="99"/>
                    <a:pt x="11" y="90"/>
                    <a:pt x="11" y="7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7"/>
                    <a:pt x="29" y="80"/>
                    <a:pt x="31" y="82"/>
                  </a:cubicBezTo>
                  <a:cubicBezTo>
                    <a:pt x="33" y="84"/>
                    <a:pt x="35" y="85"/>
                    <a:pt x="3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163" y="1129"/>
              <a:ext cx="84" cy="133"/>
            </a:xfrm>
            <a:custGeom>
              <a:avLst/>
              <a:gdLst>
                <a:gd name="T0" fmla="*/ 71 w 71"/>
                <a:gd name="T1" fmla="*/ 112 h 112"/>
                <a:gd name="T2" fmla="*/ 54 w 71"/>
                <a:gd name="T3" fmla="*/ 112 h 112"/>
                <a:gd name="T4" fmla="*/ 54 w 71"/>
                <a:gd name="T5" fmla="*/ 63 h 112"/>
                <a:gd name="T6" fmla="*/ 50 w 71"/>
                <a:gd name="T7" fmla="*/ 49 h 112"/>
                <a:gd name="T8" fmla="*/ 38 w 71"/>
                <a:gd name="T9" fmla="*/ 45 h 112"/>
                <a:gd name="T10" fmla="*/ 22 w 71"/>
                <a:gd name="T11" fmla="*/ 51 h 112"/>
                <a:gd name="T12" fmla="*/ 17 w 71"/>
                <a:gd name="T13" fmla="*/ 73 h 112"/>
                <a:gd name="T14" fmla="*/ 17 w 71"/>
                <a:gd name="T15" fmla="*/ 112 h 112"/>
                <a:gd name="T16" fmla="*/ 0 w 71"/>
                <a:gd name="T17" fmla="*/ 112 h 112"/>
                <a:gd name="T18" fmla="*/ 0 w 71"/>
                <a:gd name="T19" fmla="*/ 0 h 112"/>
                <a:gd name="T20" fmla="*/ 17 w 71"/>
                <a:gd name="T21" fmla="*/ 0 h 112"/>
                <a:gd name="T22" fmla="*/ 17 w 71"/>
                <a:gd name="T23" fmla="*/ 28 h 112"/>
                <a:gd name="T24" fmla="*/ 17 w 71"/>
                <a:gd name="T25" fmla="*/ 43 h 112"/>
                <a:gd name="T26" fmla="*/ 18 w 71"/>
                <a:gd name="T27" fmla="*/ 43 h 112"/>
                <a:gd name="T28" fmla="*/ 27 w 71"/>
                <a:gd name="T29" fmla="*/ 34 h 112"/>
                <a:gd name="T30" fmla="*/ 42 w 71"/>
                <a:gd name="T31" fmla="*/ 31 h 112"/>
                <a:gd name="T32" fmla="*/ 71 w 71"/>
                <a:gd name="T33" fmla="*/ 60 h 112"/>
                <a:gd name="T34" fmla="*/ 71 w 71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12">
                  <a:moveTo>
                    <a:pt x="71" y="112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7"/>
                    <a:pt x="52" y="52"/>
                    <a:pt x="50" y="49"/>
                  </a:cubicBezTo>
                  <a:cubicBezTo>
                    <a:pt x="47" y="46"/>
                    <a:pt x="44" y="45"/>
                    <a:pt x="38" y="45"/>
                  </a:cubicBezTo>
                  <a:cubicBezTo>
                    <a:pt x="31" y="45"/>
                    <a:pt x="26" y="47"/>
                    <a:pt x="22" y="51"/>
                  </a:cubicBezTo>
                  <a:cubicBezTo>
                    <a:pt x="19" y="56"/>
                    <a:pt x="17" y="63"/>
                    <a:pt x="17" y="73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3"/>
                    <a:pt x="17" y="38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39"/>
                    <a:pt x="23" y="36"/>
                    <a:pt x="27" y="34"/>
                  </a:cubicBezTo>
                  <a:cubicBezTo>
                    <a:pt x="31" y="32"/>
                    <a:pt x="36" y="31"/>
                    <a:pt x="42" y="31"/>
                  </a:cubicBezTo>
                  <a:cubicBezTo>
                    <a:pt x="61" y="31"/>
                    <a:pt x="71" y="41"/>
                    <a:pt x="71" y="60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268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49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3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8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0" y="21"/>
                    <a:pt x="18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2" y="21"/>
                    <a:pt x="49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374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7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7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7" y="4"/>
                  </a:cubicBezTo>
                  <a:cubicBezTo>
                    <a:pt x="31" y="1"/>
                    <a:pt x="36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1495" y="1131"/>
              <a:ext cx="22" cy="131"/>
            </a:xfrm>
            <a:custGeom>
              <a:avLst/>
              <a:gdLst>
                <a:gd name="T0" fmla="*/ 0 w 19"/>
                <a:gd name="T1" fmla="*/ 9 h 110"/>
                <a:gd name="T2" fmla="*/ 2 w 19"/>
                <a:gd name="T3" fmla="*/ 2 h 110"/>
                <a:gd name="T4" fmla="*/ 9 w 19"/>
                <a:gd name="T5" fmla="*/ 0 h 110"/>
                <a:gd name="T6" fmla="*/ 16 w 19"/>
                <a:gd name="T7" fmla="*/ 2 h 110"/>
                <a:gd name="T8" fmla="*/ 19 w 19"/>
                <a:gd name="T9" fmla="*/ 9 h 110"/>
                <a:gd name="T10" fmla="*/ 16 w 19"/>
                <a:gd name="T11" fmla="*/ 16 h 110"/>
                <a:gd name="T12" fmla="*/ 9 w 19"/>
                <a:gd name="T13" fmla="*/ 19 h 110"/>
                <a:gd name="T14" fmla="*/ 2 w 19"/>
                <a:gd name="T15" fmla="*/ 16 h 110"/>
                <a:gd name="T16" fmla="*/ 0 w 19"/>
                <a:gd name="T17" fmla="*/ 9 h 110"/>
                <a:gd name="T18" fmla="*/ 18 w 19"/>
                <a:gd name="T19" fmla="*/ 110 h 110"/>
                <a:gd name="T20" fmla="*/ 1 w 19"/>
                <a:gd name="T21" fmla="*/ 110 h 110"/>
                <a:gd name="T22" fmla="*/ 1 w 19"/>
                <a:gd name="T23" fmla="*/ 30 h 110"/>
                <a:gd name="T24" fmla="*/ 18 w 19"/>
                <a:gd name="T25" fmla="*/ 30 h 110"/>
                <a:gd name="T26" fmla="*/ 18 w 19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0">
                  <a:moveTo>
                    <a:pt x="0" y="9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lose/>
                  <a:moveTo>
                    <a:pt x="18" y="110"/>
                  </a:moveTo>
                  <a:cubicBezTo>
                    <a:pt x="1" y="110"/>
                    <a:pt x="1" y="110"/>
                    <a:pt x="1" y="11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537" y="1166"/>
              <a:ext cx="70" cy="98"/>
            </a:xfrm>
            <a:custGeom>
              <a:avLst/>
              <a:gdLst>
                <a:gd name="T0" fmla="*/ 59 w 59"/>
                <a:gd name="T1" fmla="*/ 59 h 83"/>
                <a:gd name="T2" fmla="*/ 50 w 59"/>
                <a:gd name="T3" fmla="*/ 77 h 83"/>
                <a:gd name="T4" fmla="*/ 26 w 59"/>
                <a:gd name="T5" fmla="*/ 83 h 83"/>
                <a:gd name="T6" fmla="*/ 0 w 59"/>
                <a:gd name="T7" fmla="*/ 78 h 83"/>
                <a:gd name="T8" fmla="*/ 0 w 59"/>
                <a:gd name="T9" fmla="*/ 63 h 83"/>
                <a:gd name="T10" fmla="*/ 26 w 59"/>
                <a:gd name="T11" fmla="*/ 70 h 83"/>
                <a:gd name="T12" fmla="*/ 42 w 59"/>
                <a:gd name="T13" fmla="*/ 60 h 83"/>
                <a:gd name="T14" fmla="*/ 40 w 59"/>
                <a:gd name="T15" fmla="*/ 55 h 83"/>
                <a:gd name="T16" fmla="*/ 34 w 59"/>
                <a:gd name="T17" fmla="*/ 51 h 83"/>
                <a:gd name="T18" fmla="*/ 23 w 59"/>
                <a:gd name="T19" fmla="*/ 46 h 83"/>
                <a:gd name="T20" fmla="*/ 5 w 59"/>
                <a:gd name="T21" fmla="*/ 35 h 83"/>
                <a:gd name="T22" fmla="*/ 0 w 59"/>
                <a:gd name="T23" fmla="*/ 22 h 83"/>
                <a:gd name="T24" fmla="*/ 8 w 59"/>
                <a:gd name="T25" fmla="*/ 6 h 83"/>
                <a:gd name="T26" fmla="*/ 31 w 59"/>
                <a:gd name="T27" fmla="*/ 0 h 83"/>
                <a:gd name="T28" fmla="*/ 57 w 59"/>
                <a:gd name="T29" fmla="*/ 6 h 83"/>
                <a:gd name="T30" fmla="*/ 52 w 59"/>
                <a:gd name="T31" fmla="*/ 18 h 83"/>
                <a:gd name="T32" fmla="*/ 30 w 59"/>
                <a:gd name="T33" fmla="*/ 13 h 83"/>
                <a:gd name="T34" fmla="*/ 17 w 59"/>
                <a:gd name="T35" fmla="*/ 21 h 83"/>
                <a:gd name="T36" fmla="*/ 20 w 59"/>
                <a:gd name="T37" fmla="*/ 27 h 83"/>
                <a:gd name="T38" fmla="*/ 35 w 59"/>
                <a:gd name="T39" fmla="*/ 34 h 83"/>
                <a:gd name="T40" fmla="*/ 50 w 59"/>
                <a:gd name="T41" fmla="*/ 41 h 83"/>
                <a:gd name="T42" fmla="*/ 56 w 59"/>
                <a:gd name="T43" fmla="*/ 49 h 83"/>
                <a:gd name="T44" fmla="*/ 59 w 59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3">
                  <a:moveTo>
                    <a:pt x="59" y="59"/>
                  </a:moveTo>
                  <a:cubicBezTo>
                    <a:pt x="59" y="66"/>
                    <a:pt x="56" y="72"/>
                    <a:pt x="50" y="77"/>
                  </a:cubicBezTo>
                  <a:cubicBezTo>
                    <a:pt x="44" y="81"/>
                    <a:pt x="36" y="83"/>
                    <a:pt x="26" y="83"/>
                  </a:cubicBezTo>
                  <a:cubicBezTo>
                    <a:pt x="15" y="83"/>
                    <a:pt x="6" y="81"/>
                    <a:pt x="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8"/>
                    <a:pt x="18" y="70"/>
                    <a:pt x="26" y="70"/>
                  </a:cubicBezTo>
                  <a:cubicBezTo>
                    <a:pt x="37" y="70"/>
                    <a:pt x="42" y="67"/>
                    <a:pt x="42" y="60"/>
                  </a:cubicBezTo>
                  <a:cubicBezTo>
                    <a:pt x="42" y="58"/>
                    <a:pt x="41" y="57"/>
                    <a:pt x="40" y="55"/>
                  </a:cubicBezTo>
                  <a:cubicBezTo>
                    <a:pt x="39" y="54"/>
                    <a:pt x="37" y="53"/>
                    <a:pt x="34" y="51"/>
                  </a:cubicBezTo>
                  <a:cubicBezTo>
                    <a:pt x="32" y="50"/>
                    <a:pt x="28" y="48"/>
                    <a:pt x="23" y="46"/>
                  </a:cubicBezTo>
                  <a:cubicBezTo>
                    <a:pt x="14" y="43"/>
                    <a:pt x="8" y="39"/>
                    <a:pt x="5" y="35"/>
                  </a:cubicBezTo>
                  <a:cubicBezTo>
                    <a:pt x="1" y="32"/>
                    <a:pt x="0" y="27"/>
                    <a:pt x="0" y="22"/>
                  </a:cubicBezTo>
                  <a:cubicBezTo>
                    <a:pt x="0" y="15"/>
                    <a:pt x="3" y="9"/>
                    <a:pt x="8" y="6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0" y="0"/>
                    <a:pt x="49" y="2"/>
                    <a:pt x="57" y="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15"/>
                    <a:pt x="36" y="13"/>
                    <a:pt x="30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3"/>
                    <a:pt x="18" y="25"/>
                    <a:pt x="20" y="27"/>
                  </a:cubicBezTo>
                  <a:cubicBezTo>
                    <a:pt x="22" y="29"/>
                    <a:pt x="28" y="31"/>
                    <a:pt x="35" y="34"/>
                  </a:cubicBezTo>
                  <a:cubicBezTo>
                    <a:pt x="42" y="37"/>
                    <a:pt x="47" y="39"/>
                    <a:pt x="50" y="41"/>
                  </a:cubicBezTo>
                  <a:cubicBezTo>
                    <a:pt x="53" y="43"/>
                    <a:pt x="55" y="46"/>
                    <a:pt x="56" y="49"/>
                  </a:cubicBezTo>
                  <a:cubicBezTo>
                    <a:pt x="58" y="51"/>
                    <a:pt x="59" y="55"/>
                    <a:pt x="5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675" y="1166"/>
              <a:ext cx="85" cy="139"/>
            </a:xfrm>
            <a:custGeom>
              <a:avLst/>
              <a:gdLst>
                <a:gd name="T0" fmla="*/ 40 w 72"/>
                <a:gd name="T1" fmla="*/ 83 h 117"/>
                <a:gd name="T2" fmla="*/ 17 w 72"/>
                <a:gd name="T3" fmla="*/ 72 h 117"/>
                <a:gd name="T4" fmla="*/ 16 w 72"/>
                <a:gd name="T5" fmla="*/ 72 h 117"/>
                <a:gd name="T6" fmla="*/ 17 w 72"/>
                <a:gd name="T7" fmla="*/ 84 h 117"/>
                <a:gd name="T8" fmla="*/ 17 w 72"/>
                <a:gd name="T9" fmla="*/ 117 h 117"/>
                <a:gd name="T10" fmla="*/ 0 w 72"/>
                <a:gd name="T11" fmla="*/ 117 h 117"/>
                <a:gd name="T12" fmla="*/ 0 w 72"/>
                <a:gd name="T13" fmla="*/ 1 h 117"/>
                <a:gd name="T14" fmla="*/ 14 w 72"/>
                <a:gd name="T15" fmla="*/ 1 h 117"/>
                <a:gd name="T16" fmla="*/ 16 w 72"/>
                <a:gd name="T17" fmla="*/ 12 h 117"/>
                <a:gd name="T18" fmla="*/ 17 w 72"/>
                <a:gd name="T19" fmla="*/ 12 h 117"/>
                <a:gd name="T20" fmla="*/ 41 w 72"/>
                <a:gd name="T21" fmla="*/ 0 h 117"/>
                <a:gd name="T22" fmla="*/ 64 w 72"/>
                <a:gd name="T23" fmla="*/ 11 h 117"/>
                <a:gd name="T24" fmla="*/ 72 w 72"/>
                <a:gd name="T25" fmla="*/ 41 h 117"/>
                <a:gd name="T26" fmla="*/ 64 w 72"/>
                <a:gd name="T27" fmla="*/ 72 h 117"/>
                <a:gd name="T28" fmla="*/ 40 w 72"/>
                <a:gd name="T29" fmla="*/ 83 h 117"/>
                <a:gd name="T30" fmla="*/ 36 w 72"/>
                <a:gd name="T31" fmla="*/ 14 h 117"/>
                <a:gd name="T32" fmla="*/ 22 w 72"/>
                <a:gd name="T33" fmla="*/ 20 h 117"/>
                <a:gd name="T34" fmla="*/ 17 w 72"/>
                <a:gd name="T35" fmla="*/ 39 h 117"/>
                <a:gd name="T36" fmla="*/ 17 w 72"/>
                <a:gd name="T37" fmla="*/ 41 h 117"/>
                <a:gd name="T38" fmla="*/ 22 w 72"/>
                <a:gd name="T39" fmla="*/ 62 h 117"/>
                <a:gd name="T40" fmla="*/ 37 w 72"/>
                <a:gd name="T41" fmla="*/ 69 h 117"/>
                <a:gd name="T42" fmla="*/ 50 w 72"/>
                <a:gd name="T43" fmla="*/ 62 h 117"/>
                <a:gd name="T44" fmla="*/ 55 w 72"/>
                <a:gd name="T45" fmla="*/ 41 h 117"/>
                <a:gd name="T46" fmla="*/ 50 w 72"/>
                <a:gd name="T47" fmla="*/ 21 h 117"/>
                <a:gd name="T48" fmla="*/ 36 w 72"/>
                <a:gd name="T4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7">
                  <a:moveTo>
                    <a:pt x="40" y="83"/>
                  </a:moveTo>
                  <a:cubicBezTo>
                    <a:pt x="30" y="83"/>
                    <a:pt x="23" y="79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9"/>
                    <a:pt x="17" y="83"/>
                    <a:pt x="17" y="8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6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4"/>
                    <a:pt x="30" y="0"/>
                    <a:pt x="41" y="0"/>
                  </a:cubicBezTo>
                  <a:cubicBezTo>
                    <a:pt x="51" y="0"/>
                    <a:pt x="59" y="4"/>
                    <a:pt x="64" y="11"/>
                  </a:cubicBezTo>
                  <a:cubicBezTo>
                    <a:pt x="70" y="18"/>
                    <a:pt x="72" y="28"/>
                    <a:pt x="72" y="41"/>
                  </a:cubicBezTo>
                  <a:cubicBezTo>
                    <a:pt x="72" y="54"/>
                    <a:pt x="70" y="64"/>
                    <a:pt x="64" y="72"/>
                  </a:cubicBezTo>
                  <a:cubicBezTo>
                    <a:pt x="58" y="79"/>
                    <a:pt x="50" y="83"/>
                    <a:pt x="40" y="83"/>
                  </a:cubicBezTo>
                  <a:close/>
                  <a:moveTo>
                    <a:pt x="36" y="14"/>
                  </a:moveTo>
                  <a:cubicBezTo>
                    <a:pt x="30" y="14"/>
                    <a:pt x="25" y="16"/>
                    <a:pt x="22" y="20"/>
                  </a:cubicBezTo>
                  <a:cubicBezTo>
                    <a:pt x="18" y="24"/>
                    <a:pt x="17" y="30"/>
                    <a:pt x="17" y="3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1"/>
                    <a:pt x="18" y="58"/>
                    <a:pt x="22" y="62"/>
                  </a:cubicBezTo>
                  <a:cubicBezTo>
                    <a:pt x="25" y="67"/>
                    <a:pt x="30" y="69"/>
                    <a:pt x="37" y="69"/>
                  </a:cubicBezTo>
                  <a:cubicBezTo>
                    <a:pt x="43" y="69"/>
                    <a:pt x="47" y="67"/>
                    <a:pt x="50" y="62"/>
                  </a:cubicBezTo>
                  <a:cubicBezTo>
                    <a:pt x="53" y="57"/>
                    <a:pt x="55" y="50"/>
                    <a:pt x="55" y="41"/>
                  </a:cubicBezTo>
                  <a:cubicBezTo>
                    <a:pt x="55" y="32"/>
                    <a:pt x="53" y="25"/>
                    <a:pt x="50" y="21"/>
                  </a:cubicBezTo>
                  <a:cubicBezTo>
                    <a:pt x="47" y="16"/>
                    <a:pt x="42" y="14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778" y="1166"/>
              <a:ext cx="89" cy="98"/>
            </a:xfrm>
            <a:custGeom>
              <a:avLst/>
              <a:gdLst>
                <a:gd name="T0" fmla="*/ 75 w 75"/>
                <a:gd name="T1" fmla="*/ 41 h 83"/>
                <a:gd name="T2" fmla="*/ 65 w 75"/>
                <a:gd name="T3" fmla="*/ 72 h 83"/>
                <a:gd name="T4" fmla="*/ 37 w 75"/>
                <a:gd name="T5" fmla="*/ 83 h 83"/>
                <a:gd name="T6" fmla="*/ 18 w 75"/>
                <a:gd name="T7" fmla="*/ 78 h 83"/>
                <a:gd name="T8" fmla="*/ 4 w 75"/>
                <a:gd name="T9" fmla="*/ 63 h 83"/>
                <a:gd name="T10" fmla="*/ 0 w 75"/>
                <a:gd name="T11" fmla="*/ 41 h 83"/>
                <a:gd name="T12" fmla="*/ 10 w 75"/>
                <a:gd name="T13" fmla="*/ 11 h 83"/>
                <a:gd name="T14" fmla="*/ 38 w 75"/>
                <a:gd name="T15" fmla="*/ 0 h 83"/>
                <a:gd name="T16" fmla="*/ 65 w 75"/>
                <a:gd name="T17" fmla="*/ 11 h 83"/>
                <a:gd name="T18" fmla="*/ 75 w 75"/>
                <a:gd name="T19" fmla="*/ 41 h 83"/>
                <a:gd name="T20" fmla="*/ 17 w 75"/>
                <a:gd name="T21" fmla="*/ 41 h 83"/>
                <a:gd name="T22" fmla="*/ 38 w 75"/>
                <a:gd name="T23" fmla="*/ 69 h 83"/>
                <a:gd name="T24" fmla="*/ 58 w 75"/>
                <a:gd name="T25" fmla="*/ 41 h 83"/>
                <a:gd name="T26" fmla="*/ 38 w 75"/>
                <a:gd name="T27" fmla="*/ 14 h 83"/>
                <a:gd name="T28" fmla="*/ 22 w 75"/>
                <a:gd name="T29" fmla="*/ 21 h 83"/>
                <a:gd name="T30" fmla="*/ 17 w 75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3">
                  <a:moveTo>
                    <a:pt x="75" y="41"/>
                  </a:moveTo>
                  <a:cubicBezTo>
                    <a:pt x="75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5" y="29"/>
                    <a:pt x="75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0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876" y="1167"/>
              <a:ext cx="140" cy="95"/>
            </a:xfrm>
            <a:custGeom>
              <a:avLst/>
              <a:gdLst>
                <a:gd name="T0" fmla="*/ 76 w 118"/>
                <a:gd name="T1" fmla="*/ 80 h 80"/>
                <a:gd name="T2" fmla="*/ 66 w 118"/>
                <a:gd name="T3" fmla="*/ 43 h 80"/>
                <a:gd name="T4" fmla="*/ 59 w 118"/>
                <a:gd name="T5" fmla="*/ 16 h 80"/>
                <a:gd name="T6" fmla="*/ 59 w 118"/>
                <a:gd name="T7" fmla="*/ 16 h 80"/>
                <a:gd name="T8" fmla="*/ 52 w 118"/>
                <a:gd name="T9" fmla="*/ 43 h 80"/>
                <a:gd name="T10" fmla="*/ 41 w 118"/>
                <a:gd name="T11" fmla="*/ 80 h 80"/>
                <a:gd name="T12" fmla="*/ 23 w 118"/>
                <a:gd name="T13" fmla="*/ 80 h 80"/>
                <a:gd name="T14" fmla="*/ 0 w 118"/>
                <a:gd name="T15" fmla="*/ 0 h 80"/>
                <a:gd name="T16" fmla="*/ 17 w 118"/>
                <a:gd name="T17" fmla="*/ 0 h 80"/>
                <a:gd name="T18" fmla="*/ 28 w 118"/>
                <a:gd name="T19" fmla="*/ 40 h 80"/>
                <a:gd name="T20" fmla="*/ 33 w 118"/>
                <a:gd name="T21" fmla="*/ 65 h 80"/>
                <a:gd name="T22" fmla="*/ 33 w 118"/>
                <a:gd name="T23" fmla="*/ 65 h 80"/>
                <a:gd name="T24" fmla="*/ 35 w 118"/>
                <a:gd name="T25" fmla="*/ 53 h 80"/>
                <a:gd name="T26" fmla="*/ 38 w 118"/>
                <a:gd name="T27" fmla="*/ 42 h 80"/>
                <a:gd name="T28" fmla="*/ 50 w 118"/>
                <a:gd name="T29" fmla="*/ 0 h 80"/>
                <a:gd name="T30" fmla="*/ 69 w 118"/>
                <a:gd name="T31" fmla="*/ 0 h 80"/>
                <a:gd name="T32" fmla="*/ 80 w 118"/>
                <a:gd name="T33" fmla="*/ 42 h 80"/>
                <a:gd name="T34" fmla="*/ 83 w 118"/>
                <a:gd name="T35" fmla="*/ 53 h 80"/>
                <a:gd name="T36" fmla="*/ 85 w 118"/>
                <a:gd name="T37" fmla="*/ 65 h 80"/>
                <a:gd name="T38" fmla="*/ 86 w 118"/>
                <a:gd name="T39" fmla="*/ 65 h 80"/>
                <a:gd name="T40" fmla="*/ 91 w 118"/>
                <a:gd name="T41" fmla="*/ 40 h 80"/>
                <a:gd name="T42" fmla="*/ 101 w 118"/>
                <a:gd name="T43" fmla="*/ 0 h 80"/>
                <a:gd name="T44" fmla="*/ 118 w 118"/>
                <a:gd name="T45" fmla="*/ 0 h 80"/>
                <a:gd name="T46" fmla="*/ 95 w 118"/>
                <a:gd name="T47" fmla="*/ 80 h 80"/>
                <a:gd name="T48" fmla="*/ 76 w 118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0">
                  <a:moveTo>
                    <a:pt x="76" y="80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5" y="39"/>
                    <a:pt x="63" y="30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29"/>
                    <a:pt x="54" y="38"/>
                    <a:pt x="52" y="43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50"/>
                    <a:pt x="32" y="58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57"/>
                    <a:pt x="35" y="53"/>
                  </a:cubicBezTo>
                  <a:cubicBezTo>
                    <a:pt x="36" y="48"/>
                    <a:pt x="37" y="45"/>
                    <a:pt x="38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5"/>
                    <a:pt x="82" y="48"/>
                    <a:pt x="83" y="53"/>
                  </a:cubicBezTo>
                  <a:cubicBezTo>
                    <a:pt x="84" y="58"/>
                    <a:pt x="85" y="62"/>
                    <a:pt x="85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9"/>
                    <a:pt x="88" y="50"/>
                    <a:pt x="91" y="4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0"/>
                    <a:pt x="95" y="80"/>
                    <a:pt x="95" y="80"/>
                  </a:cubicBezTo>
                  <a:lnTo>
                    <a:pt x="7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2024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50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6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4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9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1" y="21"/>
                    <a:pt x="19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3" y="21"/>
                    <a:pt x="50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131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6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6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1" y="1"/>
                    <a:pt x="35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189" y="1238"/>
              <a:ext cx="25" cy="26"/>
            </a:xfrm>
            <a:custGeom>
              <a:avLst/>
              <a:gdLst>
                <a:gd name="T0" fmla="*/ 0 w 21"/>
                <a:gd name="T1" fmla="*/ 11 h 22"/>
                <a:gd name="T2" fmla="*/ 3 w 21"/>
                <a:gd name="T3" fmla="*/ 3 h 22"/>
                <a:gd name="T4" fmla="*/ 11 w 21"/>
                <a:gd name="T5" fmla="*/ 0 h 22"/>
                <a:gd name="T6" fmla="*/ 19 w 21"/>
                <a:gd name="T7" fmla="*/ 3 h 22"/>
                <a:gd name="T8" fmla="*/ 21 w 21"/>
                <a:gd name="T9" fmla="*/ 11 h 22"/>
                <a:gd name="T10" fmla="*/ 19 w 21"/>
                <a:gd name="T11" fmla="*/ 19 h 22"/>
                <a:gd name="T12" fmla="*/ 11 w 21"/>
                <a:gd name="T13" fmla="*/ 22 h 22"/>
                <a:gd name="T14" fmla="*/ 3 w 21"/>
                <a:gd name="T15" fmla="*/ 19 h 22"/>
                <a:gd name="T16" fmla="*/ 0 w 21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5"/>
                    <a:pt x="20" y="17"/>
                    <a:pt x="19" y="19"/>
                  </a:cubicBezTo>
                  <a:cubicBezTo>
                    <a:pt x="17" y="21"/>
                    <a:pt x="14" y="22"/>
                    <a:pt x="11" y="22"/>
                  </a:cubicBezTo>
                  <a:cubicBezTo>
                    <a:pt x="7" y="22"/>
                    <a:pt x="4" y="21"/>
                    <a:pt x="3" y="19"/>
                  </a:cubicBezTo>
                  <a:cubicBezTo>
                    <a:pt x="1" y="18"/>
                    <a:pt x="0" y="1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300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7020" r="1" b="10130"/>
          <a:stretch/>
        </p:blipFill>
        <p:spPr>
          <a:xfrm flipH="1">
            <a:off x="1" y="0"/>
            <a:ext cx="9144003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31800" y="4150657"/>
            <a:ext cx="3647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41325" y="4777597"/>
            <a:ext cx="3572891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latin typeface="Arial" charset="0"/>
                <a:ea typeface="Arial" charset="0"/>
                <a:cs typeface="Arial" charset="0"/>
              </a:rPr>
              <a:t>MCAFEE</a:t>
            </a:r>
            <a:r>
              <a:rPr lang="en-US" sz="800" baseline="0" dirty="0">
                <a:latin typeface="Arial" charset="0"/>
                <a:ea typeface="Arial" charset="0"/>
                <a:cs typeface="Arial" charset="0"/>
              </a:rPr>
              <a:t> CONFIDENTIAL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5359" y="2018812"/>
            <a:ext cx="4679215" cy="948740"/>
          </a:xfrm>
        </p:spPr>
        <p:txBody>
          <a:bodyPr vert="horz" lIns="0" tIns="0" rIns="0" bIns="0" rtlCol="0" anchor="b">
            <a:noAutofit/>
          </a:bodyPr>
          <a:lstStyle>
            <a:lvl1pPr marL="0" algn="l" defTabSz="914362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36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2"/>
                </a:solidFill>
                <a:latin typeface="Open Sans Regular" charset="0"/>
                <a:ea typeface="Open Sans" charset="0"/>
                <a:cs typeface="Open Sans" charset="0"/>
              </a:defRPr>
            </a:lvl2pPr>
            <a:lvl3pPr marL="0" indent="0" algn="l" defTabSz="91436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2"/>
                </a:solidFill>
                <a:latin typeface="Open Sans Regular" charset="0"/>
                <a:ea typeface="Open Sans" charset="0"/>
                <a:cs typeface="Open Sans" charset="0"/>
              </a:defRPr>
            </a:lvl3pPr>
            <a:lvl4pPr marL="0" indent="0" algn="l" defTabSz="91436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000" kern="1200" dirty="0" smtClean="0">
                <a:solidFill>
                  <a:schemeClr val="bg2"/>
                </a:solidFill>
                <a:latin typeface="Open Sans Regular" charset="0"/>
                <a:ea typeface="Open Sans" charset="0"/>
                <a:cs typeface="Open Sans" charset="0"/>
              </a:defRPr>
            </a:lvl4pPr>
            <a:lvl5pPr marL="0" indent="0" algn="l" defTabSz="91436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000" kern="1200" dirty="0">
                <a:solidFill>
                  <a:schemeClr val="bg2"/>
                </a:solidFill>
                <a:latin typeface="Open Sans Regular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Title Slide Option 2: </a:t>
            </a:r>
            <a:br>
              <a:rPr lang="en-US" dirty="0"/>
            </a:br>
            <a:r>
              <a:rPr lang="en-US" dirty="0"/>
              <a:t>use up to two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5359" y="3162290"/>
            <a:ext cx="3206795" cy="215444"/>
          </a:xfrm>
        </p:spPr>
        <p:txBody>
          <a:bodyPr bIns="0">
            <a:spAutoFit/>
          </a:bodyPr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1400" b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1400" b="1" kern="1200" baseline="0" dirty="0" smtClean="0">
                <a:solidFill>
                  <a:schemeClr val="accent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1400" b="1" kern="1200" baseline="0" dirty="0" smtClean="0">
                <a:solidFill>
                  <a:schemeClr val="accent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1400" b="1" kern="1200" baseline="0" dirty="0" smtClean="0">
                <a:solidFill>
                  <a:schemeClr val="accent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1400" b="1" kern="1200" baseline="0" dirty="0">
                <a:solidFill>
                  <a:schemeClr val="accent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fr-FR" dirty="0"/>
              <a:t>14pt Arial </a:t>
            </a:r>
            <a:r>
              <a:rPr lang="fr-FR" dirty="0" err="1"/>
              <a:t>Subhead</a:t>
            </a:r>
            <a:r>
              <a:rPr lang="fr-FR" dirty="0"/>
              <a:t>, Date, 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5357" y="4262931"/>
            <a:ext cx="4133851" cy="244505"/>
          </a:xfrm>
        </p:spPr>
        <p:txBody>
          <a:bodyPr/>
          <a:lstStyle>
            <a:lvl1pPr>
              <a:defRPr lang="en-US" sz="1400" kern="1200" baseline="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kern="1200" baseline="0" dirty="0" smtClean="0">
                <a:solidFill>
                  <a:schemeClr val="bg2"/>
                </a:solidFill>
                <a:latin typeface="Open Sans Regular" charset="0"/>
                <a:ea typeface="+mn-ea"/>
                <a:cs typeface="+mn-cs"/>
              </a:defRPr>
            </a:lvl2pPr>
            <a:lvl3pPr>
              <a:defRPr lang="en-US" sz="1400" kern="1200" baseline="0" dirty="0" smtClean="0">
                <a:solidFill>
                  <a:schemeClr val="bg2"/>
                </a:solidFill>
                <a:latin typeface="Open Sans Regular" charset="0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bg2"/>
                </a:solidFill>
                <a:latin typeface="Open Sans Regular" charset="0"/>
                <a:ea typeface="+mn-ea"/>
                <a:cs typeface="+mn-cs"/>
              </a:defRPr>
            </a:lvl4pPr>
            <a:lvl5pPr>
              <a:defRPr lang="en-US" sz="1400" kern="1200" baseline="0" dirty="0">
                <a:solidFill>
                  <a:schemeClr val="bg2"/>
                </a:solidFill>
                <a:latin typeface="Open Sans Regular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438448" y="484743"/>
            <a:ext cx="1751645" cy="490219"/>
            <a:chOff x="221" y="738"/>
            <a:chExt cx="2026" cy="567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003" y="818"/>
              <a:ext cx="231" cy="241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3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8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5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0"/>
                    <a:pt x="53" y="101"/>
                  </a:cubicBezTo>
                  <a:cubicBezTo>
                    <a:pt x="53" y="71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5"/>
                  </a:cubicBezTo>
                  <a:lnTo>
                    <a:pt x="194" y="15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close/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30" y="741"/>
              <a:ext cx="300" cy="318"/>
            </a:xfrm>
            <a:custGeom>
              <a:avLst/>
              <a:gdLst>
                <a:gd name="T0" fmla="*/ 0 w 300"/>
                <a:gd name="T1" fmla="*/ 318 h 318"/>
                <a:gd name="T2" fmla="*/ 74 w 300"/>
                <a:gd name="T3" fmla="*/ 318 h 318"/>
                <a:gd name="T4" fmla="*/ 95 w 300"/>
                <a:gd name="T5" fmla="*/ 263 h 318"/>
                <a:gd name="T6" fmla="*/ 205 w 300"/>
                <a:gd name="T7" fmla="*/ 263 h 318"/>
                <a:gd name="T8" fmla="*/ 227 w 300"/>
                <a:gd name="T9" fmla="*/ 318 h 318"/>
                <a:gd name="T10" fmla="*/ 300 w 300"/>
                <a:gd name="T11" fmla="*/ 318 h 318"/>
                <a:gd name="T12" fmla="*/ 169 w 300"/>
                <a:gd name="T13" fmla="*/ 0 h 318"/>
                <a:gd name="T14" fmla="*/ 104 w 300"/>
                <a:gd name="T15" fmla="*/ 0 h 318"/>
                <a:gd name="T16" fmla="*/ 121 w 300"/>
                <a:gd name="T17" fmla="*/ 41 h 318"/>
                <a:gd name="T18" fmla="*/ 0 w 300"/>
                <a:gd name="T19" fmla="*/ 318 h 318"/>
                <a:gd name="T20" fmla="*/ 151 w 300"/>
                <a:gd name="T21" fmla="*/ 125 h 318"/>
                <a:gd name="T22" fmla="*/ 181 w 300"/>
                <a:gd name="T23" fmla="*/ 200 h 318"/>
                <a:gd name="T24" fmla="*/ 120 w 300"/>
                <a:gd name="T25" fmla="*/ 200 h 318"/>
                <a:gd name="T26" fmla="*/ 151 w 300"/>
                <a:gd name="T27" fmla="*/ 12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18">
                  <a:moveTo>
                    <a:pt x="0" y="318"/>
                  </a:moveTo>
                  <a:lnTo>
                    <a:pt x="74" y="318"/>
                  </a:lnTo>
                  <a:lnTo>
                    <a:pt x="95" y="263"/>
                  </a:lnTo>
                  <a:lnTo>
                    <a:pt x="205" y="263"/>
                  </a:lnTo>
                  <a:lnTo>
                    <a:pt x="227" y="318"/>
                  </a:lnTo>
                  <a:lnTo>
                    <a:pt x="300" y="318"/>
                  </a:lnTo>
                  <a:lnTo>
                    <a:pt x="169" y="0"/>
                  </a:lnTo>
                  <a:lnTo>
                    <a:pt x="104" y="0"/>
                  </a:lnTo>
                  <a:lnTo>
                    <a:pt x="121" y="41"/>
                  </a:lnTo>
                  <a:lnTo>
                    <a:pt x="0" y="318"/>
                  </a:lnTo>
                  <a:moveTo>
                    <a:pt x="151" y="125"/>
                  </a:moveTo>
                  <a:lnTo>
                    <a:pt x="181" y="200"/>
                  </a:lnTo>
                  <a:lnTo>
                    <a:pt x="120" y="200"/>
                  </a:lnTo>
                  <a:lnTo>
                    <a:pt x="151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33" y="741"/>
              <a:ext cx="167" cy="318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7 h 267"/>
                <a:gd name="T20" fmla="*/ 141 w 141"/>
                <a:gd name="T21" fmla="*/ 8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01" y="738"/>
              <a:ext cx="275" cy="321"/>
            </a:xfrm>
            <a:custGeom>
              <a:avLst/>
              <a:gdLst>
                <a:gd name="T0" fmla="*/ 0 w 275"/>
                <a:gd name="T1" fmla="*/ 0 h 321"/>
                <a:gd name="T2" fmla="*/ 0 w 275"/>
                <a:gd name="T3" fmla="*/ 319 h 321"/>
                <a:gd name="T4" fmla="*/ 70 w 275"/>
                <a:gd name="T5" fmla="*/ 321 h 321"/>
                <a:gd name="T6" fmla="*/ 70 w 275"/>
                <a:gd name="T7" fmla="*/ 137 h 321"/>
                <a:gd name="T8" fmla="*/ 137 w 275"/>
                <a:gd name="T9" fmla="*/ 188 h 321"/>
                <a:gd name="T10" fmla="*/ 205 w 275"/>
                <a:gd name="T11" fmla="*/ 137 h 321"/>
                <a:gd name="T12" fmla="*/ 205 w 275"/>
                <a:gd name="T13" fmla="*/ 321 h 321"/>
                <a:gd name="T14" fmla="*/ 274 w 275"/>
                <a:gd name="T15" fmla="*/ 321 h 321"/>
                <a:gd name="T16" fmla="*/ 275 w 275"/>
                <a:gd name="T17" fmla="*/ 0 h 321"/>
                <a:gd name="T18" fmla="*/ 137 w 275"/>
                <a:gd name="T19" fmla="*/ 105 h 321"/>
                <a:gd name="T20" fmla="*/ 0 w 27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21">
                  <a:moveTo>
                    <a:pt x="0" y="0"/>
                  </a:moveTo>
                  <a:lnTo>
                    <a:pt x="0" y="319"/>
                  </a:lnTo>
                  <a:lnTo>
                    <a:pt x="70" y="321"/>
                  </a:lnTo>
                  <a:lnTo>
                    <a:pt x="70" y="137"/>
                  </a:lnTo>
                  <a:lnTo>
                    <a:pt x="137" y="188"/>
                  </a:lnTo>
                  <a:lnTo>
                    <a:pt x="205" y="137"/>
                  </a:lnTo>
                  <a:lnTo>
                    <a:pt x="205" y="321"/>
                  </a:lnTo>
                  <a:lnTo>
                    <a:pt x="274" y="321"/>
                  </a:lnTo>
                  <a:lnTo>
                    <a:pt x="275" y="0"/>
                  </a:lnTo>
                  <a:lnTo>
                    <a:pt x="137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687" y="819"/>
              <a:ext cx="241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0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4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0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6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4"/>
                    <a:pt x="104" y="154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7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948" y="819"/>
              <a:ext cx="242" cy="240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8"/>
                    <a:pt x="119" y="155"/>
                    <a:pt x="104" y="155"/>
                  </a:cubicBezTo>
                  <a:cubicBezTo>
                    <a:pt x="82" y="154"/>
                    <a:pt x="62" y="140"/>
                    <a:pt x="57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182" y="808"/>
              <a:ext cx="27" cy="35"/>
            </a:xfrm>
            <a:custGeom>
              <a:avLst/>
              <a:gdLst>
                <a:gd name="T0" fmla="*/ 0 w 27"/>
                <a:gd name="T1" fmla="*/ 0 h 35"/>
                <a:gd name="T2" fmla="*/ 27 w 27"/>
                <a:gd name="T3" fmla="*/ 0 h 35"/>
                <a:gd name="T4" fmla="*/ 27 w 27"/>
                <a:gd name="T5" fmla="*/ 6 h 35"/>
                <a:gd name="T6" fmla="*/ 16 w 27"/>
                <a:gd name="T7" fmla="*/ 6 h 35"/>
                <a:gd name="T8" fmla="*/ 16 w 27"/>
                <a:gd name="T9" fmla="*/ 35 h 35"/>
                <a:gd name="T10" fmla="*/ 11 w 27"/>
                <a:gd name="T11" fmla="*/ 35 h 35"/>
                <a:gd name="T12" fmla="*/ 11 w 27"/>
                <a:gd name="T13" fmla="*/ 6 h 35"/>
                <a:gd name="T14" fmla="*/ 0 w 27"/>
                <a:gd name="T15" fmla="*/ 6 h 35"/>
                <a:gd name="T16" fmla="*/ 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16" y="6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13" y="808"/>
              <a:ext cx="34" cy="35"/>
            </a:xfrm>
            <a:custGeom>
              <a:avLst/>
              <a:gdLst>
                <a:gd name="T0" fmla="*/ 0 w 34"/>
                <a:gd name="T1" fmla="*/ 0 h 35"/>
                <a:gd name="T2" fmla="*/ 8 w 34"/>
                <a:gd name="T3" fmla="*/ 0 h 35"/>
                <a:gd name="T4" fmla="*/ 17 w 34"/>
                <a:gd name="T5" fmla="*/ 27 h 35"/>
                <a:gd name="T6" fmla="*/ 17 w 34"/>
                <a:gd name="T7" fmla="*/ 27 h 35"/>
                <a:gd name="T8" fmla="*/ 27 w 34"/>
                <a:gd name="T9" fmla="*/ 0 h 35"/>
                <a:gd name="T10" fmla="*/ 34 w 34"/>
                <a:gd name="T11" fmla="*/ 0 h 35"/>
                <a:gd name="T12" fmla="*/ 34 w 34"/>
                <a:gd name="T13" fmla="*/ 35 h 35"/>
                <a:gd name="T14" fmla="*/ 29 w 34"/>
                <a:gd name="T15" fmla="*/ 35 h 35"/>
                <a:gd name="T16" fmla="*/ 29 w 34"/>
                <a:gd name="T17" fmla="*/ 9 h 35"/>
                <a:gd name="T18" fmla="*/ 29 w 34"/>
                <a:gd name="T19" fmla="*/ 9 h 35"/>
                <a:gd name="T20" fmla="*/ 20 w 34"/>
                <a:gd name="T21" fmla="*/ 35 h 35"/>
                <a:gd name="T22" fmla="*/ 15 w 34"/>
                <a:gd name="T23" fmla="*/ 35 h 35"/>
                <a:gd name="T24" fmla="*/ 6 w 34"/>
                <a:gd name="T25" fmla="*/ 9 h 35"/>
                <a:gd name="T26" fmla="*/ 6 w 34"/>
                <a:gd name="T27" fmla="*/ 9 h 35"/>
                <a:gd name="T28" fmla="*/ 6 w 34"/>
                <a:gd name="T29" fmla="*/ 35 h 35"/>
                <a:gd name="T30" fmla="*/ 0 w 34"/>
                <a:gd name="T31" fmla="*/ 35 h 35"/>
                <a:gd name="T32" fmla="*/ 0 w 3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8" y="0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21" y="738"/>
              <a:ext cx="173" cy="398"/>
            </a:xfrm>
            <a:custGeom>
              <a:avLst/>
              <a:gdLst>
                <a:gd name="T0" fmla="*/ 71 w 173"/>
                <a:gd name="T1" fmla="*/ 273 h 398"/>
                <a:gd name="T2" fmla="*/ 71 w 173"/>
                <a:gd name="T3" fmla="*/ 111 h 398"/>
                <a:gd name="T4" fmla="*/ 173 w 173"/>
                <a:gd name="T5" fmla="*/ 159 h 398"/>
                <a:gd name="T6" fmla="*/ 173 w 173"/>
                <a:gd name="T7" fmla="*/ 80 h 398"/>
                <a:gd name="T8" fmla="*/ 0 w 173"/>
                <a:gd name="T9" fmla="*/ 0 h 398"/>
                <a:gd name="T10" fmla="*/ 0 w 173"/>
                <a:gd name="T11" fmla="*/ 318 h 398"/>
                <a:gd name="T12" fmla="*/ 173 w 173"/>
                <a:gd name="T13" fmla="*/ 398 h 398"/>
                <a:gd name="T14" fmla="*/ 173 w 173"/>
                <a:gd name="T15" fmla="*/ 321 h 398"/>
                <a:gd name="T16" fmla="*/ 71 w 173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8">
                  <a:moveTo>
                    <a:pt x="71" y="273"/>
                  </a:moveTo>
                  <a:lnTo>
                    <a:pt x="71" y="111"/>
                  </a:lnTo>
                  <a:lnTo>
                    <a:pt x="173" y="159"/>
                  </a:lnTo>
                  <a:lnTo>
                    <a:pt x="173" y="8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173" y="398"/>
                  </a:lnTo>
                  <a:lnTo>
                    <a:pt x="173" y="321"/>
                  </a:lnTo>
                  <a:lnTo>
                    <a:pt x="71" y="273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" y="738"/>
              <a:ext cx="172" cy="398"/>
            </a:xfrm>
            <a:custGeom>
              <a:avLst/>
              <a:gdLst>
                <a:gd name="T0" fmla="*/ 102 w 172"/>
                <a:gd name="T1" fmla="*/ 273 h 398"/>
                <a:gd name="T2" fmla="*/ 102 w 172"/>
                <a:gd name="T3" fmla="*/ 111 h 398"/>
                <a:gd name="T4" fmla="*/ 0 w 172"/>
                <a:gd name="T5" fmla="*/ 159 h 398"/>
                <a:gd name="T6" fmla="*/ 0 w 172"/>
                <a:gd name="T7" fmla="*/ 80 h 398"/>
                <a:gd name="T8" fmla="*/ 172 w 172"/>
                <a:gd name="T9" fmla="*/ 0 h 398"/>
                <a:gd name="T10" fmla="*/ 172 w 172"/>
                <a:gd name="T11" fmla="*/ 318 h 398"/>
                <a:gd name="T12" fmla="*/ 0 w 172"/>
                <a:gd name="T13" fmla="*/ 398 h 398"/>
                <a:gd name="T14" fmla="*/ 0 w 172"/>
                <a:gd name="T15" fmla="*/ 321 h 398"/>
                <a:gd name="T16" fmla="*/ 102 w 172"/>
                <a:gd name="T17" fmla="*/ 27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98">
                  <a:moveTo>
                    <a:pt x="102" y="273"/>
                  </a:moveTo>
                  <a:lnTo>
                    <a:pt x="102" y="111"/>
                  </a:lnTo>
                  <a:lnTo>
                    <a:pt x="0" y="159"/>
                  </a:lnTo>
                  <a:lnTo>
                    <a:pt x="0" y="80"/>
                  </a:lnTo>
                  <a:lnTo>
                    <a:pt x="172" y="0"/>
                  </a:lnTo>
                  <a:lnTo>
                    <a:pt x="172" y="318"/>
                  </a:lnTo>
                  <a:lnTo>
                    <a:pt x="0" y="398"/>
                  </a:lnTo>
                  <a:lnTo>
                    <a:pt x="0" y="321"/>
                  </a:lnTo>
                  <a:lnTo>
                    <a:pt x="102" y="273"/>
                  </a:lnTo>
                  <a:close/>
                </a:path>
              </a:pathLst>
            </a:custGeom>
            <a:solidFill>
              <a:srgbClr val="751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01" y="1137"/>
              <a:ext cx="93" cy="125"/>
            </a:xfrm>
            <a:custGeom>
              <a:avLst/>
              <a:gdLst>
                <a:gd name="T0" fmla="*/ 57 w 93"/>
                <a:gd name="T1" fmla="*/ 125 h 125"/>
                <a:gd name="T2" fmla="*/ 37 w 93"/>
                <a:gd name="T3" fmla="*/ 125 h 125"/>
                <a:gd name="T4" fmla="*/ 37 w 93"/>
                <a:gd name="T5" fmla="*/ 18 h 125"/>
                <a:gd name="T6" fmla="*/ 0 w 93"/>
                <a:gd name="T7" fmla="*/ 18 h 125"/>
                <a:gd name="T8" fmla="*/ 0 w 93"/>
                <a:gd name="T9" fmla="*/ 0 h 125"/>
                <a:gd name="T10" fmla="*/ 93 w 93"/>
                <a:gd name="T11" fmla="*/ 0 h 125"/>
                <a:gd name="T12" fmla="*/ 93 w 93"/>
                <a:gd name="T13" fmla="*/ 18 h 125"/>
                <a:gd name="T14" fmla="*/ 57 w 93"/>
                <a:gd name="T15" fmla="*/ 18 h 125"/>
                <a:gd name="T16" fmla="*/ 57 w 93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57" y="125"/>
                  </a:moveTo>
                  <a:lnTo>
                    <a:pt x="37" y="125"/>
                  </a:lnTo>
                  <a:lnTo>
                    <a:pt x="3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8"/>
                  </a:lnTo>
                  <a:lnTo>
                    <a:pt x="57" y="18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791" y="1166"/>
              <a:ext cx="90" cy="98"/>
            </a:xfrm>
            <a:custGeom>
              <a:avLst/>
              <a:gdLst>
                <a:gd name="T0" fmla="*/ 76 w 76"/>
                <a:gd name="T1" fmla="*/ 41 h 83"/>
                <a:gd name="T2" fmla="*/ 65 w 76"/>
                <a:gd name="T3" fmla="*/ 72 h 83"/>
                <a:gd name="T4" fmla="*/ 37 w 76"/>
                <a:gd name="T5" fmla="*/ 83 h 83"/>
                <a:gd name="T6" fmla="*/ 18 w 76"/>
                <a:gd name="T7" fmla="*/ 78 h 83"/>
                <a:gd name="T8" fmla="*/ 4 w 76"/>
                <a:gd name="T9" fmla="*/ 63 h 83"/>
                <a:gd name="T10" fmla="*/ 0 w 76"/>
                <a:gd name="T11" fmla="*/ 41 h 83"/>
                <a:gd name="T12" fmla="*/ 10 w 76"/>
                <a:gd name="T13" fmla="*/ 11 h 83"/>
                <a:gd name="T14" fmla="*/ 38 w 76"/>
                <a:gd name="T15" fmla="*/ 0 h 83"/>
                <a:gd name="T16" fmla="*/ 65 w 76"/>
                <a:gd name="T17" fmla="*/ 11 h 83"/>
                <a:gd name="T18" fmla="*/ 76 w 76"/>
                <a:gd name="T19" fmla="*/ 41 h 83"/>
                <a:gd name="T20" fmla="*/ 17 w 76"/>
                <a:gd name="T21" fmla="*/ 41 h 83"/>
                <a:gd name="T22" fmla="*/ 38 w 76"/>
                <a:gd name="T23" fmla="*/ 69 h 83"/>
                <a:gd name="T24" fmla="*/ 58 w 76"/>
                <a:gd name="T25" fmla="*/ 41 h 83"/>
                <a:gd name="T26" fmla="*/ 38 w 76"/>
                <a:gd name="T27" fmla="*/ 14 h 83"/>
                <a:gd name="T28" fmla="*/ 22 w 76"/>
                <a:gd name="T29" fmla="*/ 21 h 83"/>
                <a:gd name="T30" fmla="*/ 17 w 76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3">
                  <a:moveTo>
                    <a:pt x="76" y="41"/>
                  </a:moveTo>
                  <a:cubicBezTo>
                    <a:pt x="76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6" y="29"/>
                    <a:pt x="76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1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89" y="1166"/>
              <a:ext cx="93" cy="139"/>
            </a:xfrm>
            <a:custGeom>
              <a:avLst/>
              <a:gdLst>
                <a:gd name="T0" fmla="*/ 78 w 78"/>
                <a:gd name="T1" fmla="*/ 1 h 117"/>
                <a:gd name="T2" fmla="*/ 78 w 78"/>
                <a:gd name="T3" fmla="*/ 11 h 117"/>
                <a:gd name="T4" fmla="*/ 65 w 78"/>
                <a:gd name="T5" fmla="*/ 13 h 117"/>
                <a:gd name="T6" fmla="*/ 68 w 78"/>
                <a:gd name="T7" fmla="*/ 19 h 117"/>
                <a:gd name="T8" fmla="*/ 69 w 78"/>
                <a:gd name="T9" fmla="*/ 27 h 117"/>
                <a:gd name="T10" fmla="*/ 61 w 78"/>
                <a:gd name="T11" fmla="*/ 47 h 117"/>
                <a:gd name="T12" fmla="*/ 37 w 78"/>
                <a:gd name="T13" fmla="*/ 54 h 117"/>
                <a:gd name="T14" fmla="*/ 30 w 78"/>
                <a:gd name="T15" fmla="*/ 53 h 117"/>
                <a:gd name="T16" fmla="*/ 25 w 78"/>
                <a:gd name="T17" fmla="*/ 61 h 117"/>
                <a:gd name="T18" fmla="*/ 27 w 78"/>
                <a:gd name="T19" fmla="*/ 65 h 117"/>
                <a:gd name="T20" fmla="*/ 37 w 78"/>
                <a:gd name="T21" fmla="*/ 67 h 117"/>
                <a:gd name="T22" fmla="*/ 51 w 78"/>
                <a:gd name="T23" fmla="*/ 67 h 117"/>
                <a:gd name="T24" fmla="*/ 71 w 78"/>
                <a:gd name="T25" fmla="*/ 72 h 117"/>
                <a:gd name="T26" fmla="*/ 77 w 78"/>
                <a:gd name="T27" fmla="*/ 89 h 117"/>
                <a:gd name="T28" fmla="*/ 66 w 78"/>
                <a:gd name="T29" fmla="*/ 110 h 117"/>
                <a:gd name="T30" fmla="*/ 34 w 78"/>
                <a:gd name="T31" fmla="*/ 117 h 117"/>
                <a:gd name="T32" fmla="*/ 9 w 78"/>
                <a:gd name="T33" fmla="*/ 111 h 117"/>
                <a:gd name="T34" fmla="*/ 0 w 78"/>
                <a:gd name="T35" fmla="*/ 95 h 117"/>
                <a:gd name="T36" fmla="*/ 5 w 78"/>
                <a:gd name="T37" fmla="*/ 82 h 117"/>
                <a:gd name="T38" fmla="*/ 18 w 78"/>
                <a:gd name="T39" fmla="*/ 75 h 117"/>
                <a:gd name="T40" fmla="*/ 12 w 78"/>
                <a:gd name="T41" fmla="*/ 71 h 117"/>
                <a:gd name="T42" fmla="*/ 10 w 78"/>
                <a:gd name="T43" fmla="*/ 64 h 117"/>
                <a:gd name="T44" fmla="*/ 13 w 78"/>
                <a:gd name="T45" fmla="*/ 56 h 117"/>
                <a:gd name="T46" fmla="*/ 20 w 78"/>
                <a:gd name="T47" fmla="*/ 50 h 117"/>
                <a:gd name="T48" fmla="*/ 10 w 78"/>
                <a:gd name="T49" fmla="*/ 41 h 117"/>
                <a:gd name="T50" fmla="*/ 6 w 78"/>
                <a:gd name="T51" fmla="*/ 27 h 117"/>
                <a:gd name="T52" fmla="*/ 15 w 78"/>
                <a:gd name="T53" fmla="*/ 7 h 117"/>
                <a:gd name="T54" fmla="*/ 38 w 78"/>
                <a:gd name="T55" fmla="*/ 0 h 117"/>
                <a:gd name="T56" fmla="*/ 45 w 78"/>
                <a:gd name="T57" fmla="*/ 0 h 117"/>
                <a:gd name="T58" fmla="*/ 51 w 78"/>
                <a:gd name="T59" fmla="*/ 1 h 117"/>
                <a:gd name="T60" fmla="*/ 78 w 78"/>
                <a:gd name="T61" fmla="*/ 1 h 117"/>
                <a:gd name="T62" fmla="*/ 16 w 78"/>
                <a:gd name="T63" fmla="*/ 94 h 117"/>
                <a:gd name="T64" fmla="*/ 21 w 78"/>
                <a:gd name="T65" fmla="*/ 102 h 117"/>
                <a:gd name="T66" fmla="*/ 34 w 78"/>
                <a:gd name="T67" fmla="*/ 105 h 117"/>
                <a:gd name="T68" fmla="*/ 55 w 78"/>
                <a:gd name="T69" fmla="*/ 101 h 117"/>
                <a:gd name="T70" fmla="*/ 62 w 78"/>
                <a:gd name="T71" fmla="*/ 91 h 117"/>
                <a:gd name="T72" fmla="*/ 58 w 78"/>
                <a:gd name="T73" fmla="*/ 83 h 117"/>
                <a:gd name="T74" fmla="*/ 44 w 78"/>
                <a:gd name="T75" fmla="*/ 81 h 117"/>
                <a:gd name="T76" fmla="*/ 31 w 78"/>
                <a:gd name="T77" fmla="*/ 81 h 117"/>
                <a:gd name="T78" fmla="*/ 20 w 78"/>
                <a:gd name="T79" fmla="*/ 84 h 117"/>
                <a:gd name="T80" fmla="*/ 16 w 78"/>
                <a:gd name="T81" fmla="*/ 94 h 117"/>
                <a:gd name="T82" fmla="*/ 23 w 78"/>
                <a:gd name="T83" fmla="*/ 27 h 117"/>
                <a:gd name="T84" fmla="*/ 27 w 78"/>
                <a:gd name="T85" fmla="*/ 39 h 117"/>
                <a:gd name="T86" fmla="*/ 38 w 78"/>
                <a:gd name="T87" fmla="*/ 43 h 117"/>
                <a:gd name="T88" fmla="*/ 53 w 78"/>
                <a:gd name="T89" fmla="*/ 27 h 117"/>
                <a:gd name="T90" fmla="*/ 49 w 78"/>
                <a:gd name="T91" fmla="*/ 15 h 117"/>
                <a:gd name="T92" fmla="*/ 38 w 78"/>
                <a:gd name="T93" fmla="*/ 11 h 117"/>
                <a:gd name="T94" fmla="*/ 27 w 78"/>
                <a:gd name="T95" fmla="*/ 15 h 117"/>
                <a:gd name="T96" fmla="*/ 23 w 78"/>
                <a:gd name="T9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117">
                  <a:moveTo>
                    <a:pt x="78" y="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9" y="22"/>
                    <a:pt x="69" y="25"/>
                    <a:pt x="69" y="27"/>
                  </a:cubicBezTo>
                  <a:cubicBezTo>
                    <a:pt x="69" y="36"/>
                    <a:pt x="66" y="42"/>
                    <a:pt x="61" y="47"/>
                  </a:cubicBezTo>
                  <a:cubicBezTo>
                    <a:pt x="55" y="51"/>
                    <a:pt x="47" y="54"/>
                    <a:pt x="37" y="54"/>
                  </a:cubicBezTo>
                  <a:cubicBezTo>
                    <a:pt x="34" y="54"/>
                    <a:pt x="32" y="54"/>
                    <a:pt x="30" y="53"/>
                  </a:cubicBezTo>
                  <a:cubicBezTo>
                    <a:pt x="26" y="56"/>
                    <a:pt x="25" y="58"/>
                    <a:pt x="25" y="61"/>
                  </a:cubicBezTo>
                  <a:cubicBezTo>
                    <a:pt x="25" y="63"/>
                    <a:pt x="25" y="64"/>
                    <a:pt x="27" y="65"/>
                  </a:cubicBezTo>
                  <a:cubicBezTo>
                    <a:pt x="29" y="66"/>
                    <a:pt x="32" y="67"/>
                    <a:pt x="37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9" y="67"/>
                    <a:pt x="66" y="69"/>
                    <a:pt x="71" y="72"/>
                  </a:cubicBezTo>
                  <a:cubicBezTo>
                    <a:pt x="75" y="76"/>
                    <a:pt x="77" y="81"/>
                    <a:pt x="77" y="89"/>
                  </a:cubicBezTo>
                  <a:cubicBezTo>
                    <a:pt x="77" y="98"/>
                    <a:pt x="74" y="105"/>
                    <a:pt x="66" y="110"/>
                  </a:cubicBezTo>
                  <a:cubicBezTo>
                    <a:pt x="59" y="114"/>
                    <a:pt x="48" y="117"/>
                    <a:pt x="34" y="117"/>
                  </a:cubicBezTo>
                  <a:cubicBezTo>
                    <a:pt x="23" y="117"/>
                    <a:pt x="15" y="115"/>
                    <a:pt x="9" y="111"/>
                  </a:cubicBezTo>
                  <a:cubicBezTo>
                    <a:pt x="3" y="107"/>
                    <a:pt x="0" y="102"/>
                    <a:pt x="0" y="95"/>
                  </a:cubicBezTo>
                  <a:cubicBezTo>
                    <a:pt x="0" y="90"/>
                    <a:pt x="2" y="86"/>
                    <a:pt x="5" y="82"/>
                  </a:cubicBezTo>
                  <a:cubicBezTo>
                    <a:pt x="8" y="79"/>
                    <a:pt x="13" y="77"/>
                    <a:pt x="18" y="75"/>
                  </a:cubicBezTo>
                  <a:cubicBezTo>
                    <a:pt x="16" y="74"/>
                    <a:pt x="14" y="73"/>
                    <a:pt x="12" y="71"/>
                  </a:cubicBezTo>
                  <a:cubicBezTo>
                    <a:pt x="11" y="68"/>
                    <a:pt x="10" y="66"/>
                    <a:pt x="10" y="64"/>
                  </a:cubicBezTo>
                  <a:cubicBezTo>
                    <a:pt x="10" y="61"/>
                    <a:pt x="11" y="58"/>
                    <a:pt x="13" y="56"/>
                  </a:cubicBezTo>
                  <a:cubicBezTo>
                    <a:pt x="15" y="54"/>
                    <a:pt x="17" y="52"/>
                    <a:pt x="20" y="50"/>
                  </a:cubicBezTo>
                  <a:cubicBezTo>
                    <a:pt x="16" y="48"/>
                    <a:pt x="13" y="45"/>
                    <a:pt x="10" y="41"/>
                  </a:cubicBezTo>
                  <a:cubicBezTo>
                    <a:pt x="8" y="37"/>
                    <a:pt x="6" y="33"/>
                    <a:pt x="6" y="27"/>
                  </a:cubicBezTo>
                  <a:cubicBezTo>
                    <a:pt x="6" y="19"/>
                    <a:pt x="9" y="12"/>
                    <a:pt x="15" y="7"/>
                  </a:cubicBezTo>
                  <a:cubicBezTo>
                    <a:pt x="20" y="2"/>
                    <a:pt x="28" y="0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48" y="1"/>
                    <a:pt x="49" y="1"/>
                    <a:pt x="51" y="1"/>
                  </a:cubicBezTo>
                  <a:lnTo>
                    <a:pt x="78" y="1"/>
                  </a:lnTo>
                  <a:close/>
                  <a:moveTo>
                    <a:pt x="16" y="94"/>
                  </a:moveTo>
                  <a:cubicBezTo>
                    <a:pt x="16" y="97"/>
                    <a:pt x="17" y="100"/>
                    <a:pt x="21" y="102"/>
                  </a:cubicBezTo>
                  <a:cubicBezTo>
                    <a:pt x="24" y="104"/>
                    <a:pt x="28" y="105"/>
                    <a:pt x="34" y="105"/>
                  </a:cubicBezTo>
                  <a:cubicBezTo>
                    <a:pt x="44" y="105"/>
                    <a:pt x="51" y="104"/>
                    <a:pt x="55" y="101"/>
                  </a:cubicBezTo>
                  <a:cubicBezTo>
                    <a:pt x="60" y="99"/>
                    <a:pt x="62" y="95"/>
                    <a:pt x="62" y="91"/>
                  </a:cubicBezTo>
                  <a:cubicBezTo>
                    <a:pt x="62" y="87"/>
                    <a:pt x="61" y="85"/>
                    <a:pt x="58" y="83"/>
                  </a:cubicBezTo>
                  <a:cubicBezTo>
                    <a:pt x="56" y="82"/>
                    <a:pt x="51" y="81"/>
                    <a:pt x="44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7" y="81"/>
                    <a:pt x="23" y="82"/>
                    <a:pt x="20" y="84"/>
                  </a:cubicBezTo>
                  <a:cubicBezTo>
                    <a:pt x="17" y="87"/>
                    <a:pt x="16" y="90"/>
                    <a:pt x="16" y="94"/>
                  </a:cubicBezTo>
                  <a:close/>
                  <a:moveTo>
                    <a:pt x="23" y="27"/>
                  </a:moveTo>
                  <a:cubicBezTo>
                    <a:pt x="23" y="32"/>
                    <a:pt x="24" y="36"/>
                    <a:pt x="27" y="39"/>
                  </a:cubicBezTo>
                  <a:cubicBezTo>
                    <a:pt x="29" y="42"/>
                    <a:pt x="33" y="43"/>
                    <a:pt x="38" y="43"/>
                  </a:cubicBezTo>
                  <a:cubicBezTo>
                    <a:pt x="48" y="43"/>
                    <a:pt x="53" y="38"/>
                    <a:pt x="53" y="27"/>
                  </a:cubicBezTo>
                  <a:cubicBezTo>
                    <a:pt x="53" y="22"/>
                    <a:pt x="51" y="18"/>
                    <a:pt x="49" y="15"/>
                  </a:cubicBezTo>
                  <a:cubicBezTo>
                    <a:pt x="46" y="12"/>
                    <a:pt x="43" y="11"/>
                    <a:pt x="38" y="11"/>
                  </a:cubicBezTo>
                  <a:cubicBezTo>
                    <a:pt x="33" y="11"/>
                    <a:pt x="29" y="12"/>
                    <a:pt x="27" y="15"/>
                  </a:cubicBezTo>
                  <a:cubicBezTo>
                    <a:pt x="24" y="18"/>
                    <a:pt x="23" y="22"/>
                    <a:pt x="23" y="27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91" y="1166"/>
              <a:ext cx="83" cy="98"/>
            </a:xfrm>
            <a:custGeom>
              <a:avLst/>
              <a:gdLst>
                <a:gd name="T0" fmla="*/ 39 w 70"/>
                <a:gd name="T1" fmla="*/ 83 h 83"/>
                <a:gd name="T2" fmla="*/ 10 w 70"/>
                <a:gd name="T3" fmla="*/ 72 h 83"/>
                <a:gd name="T4" fmla="*/ 0 w 70"/>
                <a:gd name="T5" fmla="*/ 42 h 83"/>
                <a:gd name="T6" fmla="*/ 9 w 70"/>
                <a:gd name="T7" fmla="*/ 11 h 83"/>
                <a:gd name="T8" fmla="*/ 36 w 70"/>
                <a:gd name="T9" fmla="*/ 0 h 83"/>
                <a:gd name="T10" fmla="*/ 61 w 70"/>
                <a:gd name="T11" fmla="*/ 10 h 83"/>
                <a:gd name="T12" fmla="*/ 70 w 70"/>
                <a:gd name="T13" fmla="*/ 36 h 83"/>
                <a:gd name="T14" fmla="*/ 70 w 70"/>
                <a:gd name="T15" fmla="*/ 45 h 83"/>
                <a:gd name="T16" fmla="*/ 17 w 70"/>
                <a:gd name="T17" fmla="*/ 45 h 83"/>
                <a:gd name="T18" fmla="*/ 23 w 70"/>
                <a:gd name="T19" fmla="*/ 63 h 83"/>
                <a:gd name="T20" fmla="*/ 40 w 70"/>
                <a:gd name="T21" fmla="*/ 69 h 83"/>
                <a:gd name="T22" fmla="*/ 53 w 70"/>
                <a:gd name="T23" fmla="*/ 68 h 83"/>
                <a:gd name="T24" fmla="*/ 66 w 70"/>
                <a:gd name="T25" fmla="*/ 64 h 83"/>
                <a:gd name="T26" fmla="*/ 66 w 70"/>
                <a:gd name="T27" fmla="*/ 77 h 83"/>
                <a:gd name="T28" fmla="*/ 54 w 70"/>
                <a:gd name="T29" fmla="*/ 82 h 83"/>
                <a:gd name="T30" fmla="*/ 39 w 70"/>
                <a:gd name="T31" fmla="*/ 83 h 83"/>
                <a:gd name="T32" fmla="*/ 36 w 70"/>
                <a:gd name="T33" fmla="*/ 13 h 83"/>
                <a:gd name="T34" fmla="*/ 23 w 70"/>
                <a:gd name="T35" fmla="*/ 18 h 83"/>
                <a:gd name="T36" fmla="*/ 17 w 70"/>
                <a:gd name="T37" fmla="*/ 33 h 83"/>
                <a:gd name="T38" fmla="*/ 54 w 70"/>
                <a:gd name="T39" fmla="*/ 33 h 83"/>
                <a:gd name="T40" fmla="*/ 49 w 70"/>
                <a:gd name="T41" fmla="*/ 18 h 83"/>
                <a:gd name="T42" fmla="*/ 36 w 70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83">
                  <a:moveTo>
                    <a:pt x="39" y="83"/>
                  </a:moveTo>
                  <a:cubicBezTo>
                    <a:pt x="27" y="83"/>
                    <a:pt x="17" y="79"/>
                    <a:pt x="10" y="72"/>
                  </a:cubicBezTo>
                  <a:cubicBezTo>
                    <a:pt x="3" y="65"/>
                    <a:pt x="0" y="55"/>
                    <a:pt x="0" y="42"/>
                  </a:cubicBezTo>
                  <a:cubicBezTo>
                    <a:pt x="0" y="29"/>
                    <a:pt x="3" y="19"/>
                    <a:pt x="9" y="11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7" y="0"/>
                    <a:pt x="55" y="3"/>
                    <a:pt x="61" y="10"/>
                  </a:cubicBezTo>
                  <a:cubicBezTo>
                    <a:pt x="67" y="16"/>
                    <a:pt x="70" y="25"/>
                    <a:pt x="70" y="3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3"/>
                    <a:pt x="19" y="59"/>
                    <a:pt x="23" y="63"/>
                  </a:cubicBezTo>
                  <a:cubicBezTo>
                    <a:pt x="27" y="67"/>
                    <a:pt x="33" y="69"/>
                    <a:pt x="40" y="69"/>
                  </a:cubicBezTo>
                  <a:cubicBezTo>
                    <a:pt x="45" y="69"/>
                    <a:pt x="49" y="69"/>
                    <a:pt x="53" y="68"/>
                  </a:cubicBezTo>
                  <a:cubicBezTo>
                    <a:pt x="57" y="67"/>
                    <a:pt x="62" y="66"/>
                    <a:pt x="66" y="64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2" y="79"/>
                    <a:pt x="58" y="81"/>
                    <a:pt x="54" y="82"/>
                  </a:cubicBezTo>
                  <a:cubicBezTo>
                    <a:pt x="49" y="82"/>
                    <a:pt x="45" y="83"/>
                    <a:pt x="39" y="83"/>
                  </a:cubicBezTo>
                  <a:close/>
                  <a:moveTo>
                    <a:pt x="36" y="13"/>
                  </a:moveTo>
                  <a:cubicBezTo>
                    <a:pt x="31" y="13"/>
                    <a:pt x="26" y="15"/>
                    <a:pt x="23" y="18"/>
                  </a:cubicBezTo>
                  <a:cubicBezTo>
                    <a:pt x="20" y="21"/>
                    <a:pt x="18" y="26"/>
                    <a:pt x="17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26"/>
                    <a:pt x="52" y="21"/>
                    <a:pt x="49" y="18"/>
                  </a:cubicBezTo>
                  <a:cubicBezTo>
                    <a:pt x="46" y="15"/>
                    <a:pt x="41" y="13"/>
                    <a:pt x="36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86" y="1147"/>
              <a:ext cx="60" cy="117"/>
            </a:xfrm>
            <a:custGeom>
              <a:avLst/>
              <a:gdLst>
                <a:gd name="T0" fmla="*/ 39 w 51"/>
                <a:gd name="T1" fmla="*/ 85 h 99"/>
                <a:gd name="T2" fmla="*/ 51 w 51"/>
                <a:gd name="T3" fmla="*/ 83 h 99"/>
                <a:gd name="T4" fmla="*/ 51 w 51"/>
                <a:gd name="T5" fmla="*/ 96 h 99"/>
                <a:gd name="T6" fmla="*/ 44 w 51"/>
                <a:gd name="T7" fmla="*/ 98 h 99"/>
                <a:gd name="T8" fmla="*/ 35 w 51"/>
                <a:gd name="T9" fmla="*/ 99 h 99"/>
                <a:gd name="T10" fmla="*/ 11 w 51"/>
                <a:gd name="T11" fmla="*/ 73 h 99"/>
                <a:gd name="T12" fmla="*/ 11 w 51"/>
                <a:gd name="T13" fmla="*/ 30 h 99"/>
                <a:gd name="T14" fmla="*/ 0 w 51"/>
                <a:gd name="T15" fmla="*/ 30 h 99"/>
                <a:gd name="T16" fmla="*/ 0 w 51"/>
                <a:gd name="T17" fmla="*/ 23 h 99"/>
                <a:gd name="T18" fmla="*/ 11 w 51"/>
                <a:gd name="T19" fmla="*/ 17 h 99"/>
                <a:gd name="T20" fmla="*/ 17 w 51"/>
                <a:gd name="T21" fmla="*/ 0 h 99"/>
                <a:gd name="T22" fmla="*/ 28 w 51"/>
                <a:gd name="T23" fmla="*/ 0 h 99"/>
                <a:gd name="T24" fmla="*/ 28 w 51"/>
                <a:gd name="T25" fmla="*/ 17 h 99"/>
                <a:gd name="T26" fmla="*/ 50 w 51"/>
                <a:gd name="T27" fmla="*/ 17 h 99"/>
                <a:gd name="T28" fmla="*/ 50 w 51"/>
                <a:gd name="T29" fmla="*/ 30 h 99"/>
                <a:gd name="T30" fmla="*/ 28 w 51"/>
                <a:gd name="T31" fmla="*/ 30 h 99"/>
                <a:gd name="T32" fmla="*/ 28 w 51"/>
                <a:gd name="T33" fmla="*/ 73 h 99"/>
                <a:gd name="T34" fmla="*/ 31 w 51"/>
                <a:gd name="T35" fmla="*/ 82 h 99"/>
                <a:gd name="T36" fmla="*/ 39 w 51"/>
                <a:gd name="T3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9">
                  <a:moveTo>
                    <a:pt x="39" y="85"/>
                  </a:moveTo>
                  <a:cubicBezTo>
                    <a:pt x="43" y="85"/>
                    <a:pt x="47" y="84"/>
                    <a:pt x="51" y="8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9" y="97"/>
                    <a:pt x="47" y="97"/>
                    <a:pt x="44" y="98"/>
                  </a:cubicBezTo>
                  <a:cubicBezTo>
                    <a:pt x="41" y="99"/>
                    <a:pt x="38" y="99"/>
                    <a:pt x="35" y="99"/>
                  </a:cubicBezTo>
                  <a:cubicBezTo>
                    <a:pt x="19" y="99"/>
                    <a:pt x="11" y="90"/>
                    <a:pt x="11" y="7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7"/>
                    <a:pt x="29" y="80"/>
                    <a:pt x="31" y="82"/>
                  </a:cubicBezTo>
                  <a:cubicBezTo>
                    <a:pt x="33" y="84"/>
                    <a:pt x="35" y="85"/>
                    <a:pt x="39" y="85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163" y="1129"/>
              <a:ext cx="84" cy="133"/>
            </a:xfrm>
            <a:custGeom>
              <a:avLst/>
              <a:gdLst>
                <a:gd name="T0" fmla="*/ 71 w 71"/>
                <a:gd name="T1" fmla="*/ 112 h 112"/>
                <a:gd name="T2" fmla="*/ 54 w 71"/>
                <a:gd name="T3" fmla="*/ 112 h 112"/>
                <a:gd name="T4" fmla="*/ 54 w 71"/>
                <a:gd name="T5" fmla="*/ 63 h 112"/>
                <a:gd name="T6" fmla="*/ 50 w 71"/>
                <a:gd name="T7" fmla="*/ 49 h 112"/>
                <a:gd name="T8" fmla="*/ 38 w 71"/>
                <a:gd name="T9" fmla="*/ 45 h 112"/>
                <a:gd name="T10" fmla="*/ 22 w 71"/>
                <a:gd name="T11" fmla="*/ 51 h 112"/>
                <a:gd name="T12" fmla="*/ 17 w 71"/>
                <a:gd name="T13" fmla="*/ 73 h 112"/>
                <a:gd name="T14" fmla="*/ 17 w 71"/>
                <a:gd name="T15" fmla="*/ 112 h 112"/>
                <a:gd name="T16" fmla="*/ 0 w 71"/>
                <a:gd name="T17" fmla="*/ 112 h 112"/>
                <a:gd name="T18" fmla="*/ 0 w 71"/>
                <a:gd name="T19" fmla="*/ 0 h 112"/>
                <a:gd name="T20" fmla="*/ 17 w 71"/>
                <a:gd name="T21" fmla="*/ 0 h 112"/>
                <a:gd name="T22" fmla="*/ 17 w 71"/>
                <a:gd name="T23" fmla="*/ 28 h 112"/>
                <a:gd name="T24" fmla="*/ 17 w 71"/>
                <a:gd name="T25" fmla="*/ 43 h 112"/>
                <a:gd name="T26" fmla="*/ 18 w 71"/>
                <a:gd name="T27" fmla="*/ 43 h 112"/>
                <a:gd name="T28" fmla="*/ 27 w 71"/>
                <a:gd name="T29" fmla="*/ 34 h 112"/>
                <a:gd name="T30" fmla="*/ 42 w 71"/>
                <a:gd name="T31" fmla="*/ 31 h 112"/>
                <a:gd name="T32" fmla="*/ 71 w 71"/>
                <a:gd name="T33" fmla="*/ 60 h 112"/>
                <a:gd name="T34" fmla="*/ 71 w 71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12">
                  <a:moveTo>
                    <a:pt x="71" y="112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57"/>
                    <a:pt x="52" y="52"/>
                    <a:pt x="50" y="49"/>
                  </a:cubicBezTo>
                  <a:cubicBezTo>
                    <a:pt x="47" y="46"/>
                    <a:pt x="44" y="45"/>
                    <a:pt x="38" y="45"/>
                  </a:cubicBezTo>
                  <a:cubicBezTo>
                    <a:pt x="31" y="45"/>
                    <a:pt x="26" y="47"/>
                    <a:pt x="22" y="51"/>
                  </a:cubicBezTo>
                  <a:cubicBezTo>
                    <a:pt x="19" y="56"/>
                    <a:pt x="17" y="63"/>
                    <a:pt x="17" y="73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3"/>
                    <a:pt x="17" y="38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39"/>
                    <a:pt x="23" y="36"/>
                    <a:pt x="27" y="34"/>
                  </a:cubicBezTo>
                  <a:cubicBezTo>
                    <a:pt x="31" y="32"/>
                    <a:pt x="36" y="31"/>
                    <a:pt x="42" y="31"/>
                  </a:cubicBezTo>
                  <a:cubicBezTo>
                    <a:pt x="61" y="31"/>
                    <a:pt x="71" y="41"/>
                    <a:pt x="71" y="60"/>
                  </a:cubicBezTo>
                  <a:lnTo>
                    <a:pt x="71" y="112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268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49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3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8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0" y="21"/>
                    <a:pt x="18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2" y="21"/>
                    <a:pt x="49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374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7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7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7" y="4"/>
                  </a:cubicBezTo>
                  <a:cubicBezTo>
                    <a:pt x="31" y="1"/>
                    <a:pt x="36" y="0"/>
                    <a:pt x="40" y="0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1495" y="1131"/>
              <a:ext cx="22" cy="131"/>
            </a:xfrm>
            <a:custGeom>
              <a:avLst/>
              <a:gdLst>
                <a:gd name="T0" fmla="*/ 0 w 19"/>
                <a:gd name="T1" fmla="*/ 9 h 110"/>
                <a:gd name="T2" fmla="*/ 2 w 19"/>
                <a:gd name="T3" fmla="*/ 2 h 110"/>
                <a:gd name="T4" fmla="*/ 9 w 19"/>
                <a:gd name="T5" fmla="*/ 0 h 110"/>
                <a:gd name="T6" fmla="*/ 16 w 19"/>
                <a:gd name="T7" fmla="*/ 2 h 110"/>
                <a:gd name="T8" fmla="*/ 19 w 19"/>
                <a:gd name="T9" fmla="*/ 9 h 110"/>
                <a:gd name="T10" fmla="*/ 16 w 19"/>
                <a:gd name="T11" fmla="*/ 16 h 110"/>
                <a:gd name="T12" fmla="*/ 9 w 19"/>
                <a:gd name="T13" fmla="*/ 19 h 110"/>
                <a:gd name="T14" fmla="*/ 2 w 19"/>
                <a:gd name="T15" fmla="*/ 16 h 110"/>
                <a:gd name="T16" fmla="*/ 0 w 19"/>
                <a:gd name="T17" fmla="*/ 9 h 110"/>
                <a:gd name="T18" fmla="*/ 18 w 19"/>
                <a:gd name="T19" fmla="*/ 110 h 110"/>
                <a:gd name="T20" fmla="*/ 1 w 19"/>
                <a:gd name="T21" fmla="*/ 110 h 110"/>
                <a:gd name="T22" fmla="*/ 1 w 19"/>
                <a:gd name="T23" fmla="*/ 30 h 110"/>
                <a:gd name="T24" fmla="*/ 18 w 19"/>
                <a:gd name="T25" fmla="*/ 30 h 110"/>
                <a:gd name="T26" fmla="*/ 18 w 19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0">
                  <a:moveTo>
                    <a:pt x="0" y="9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lose/>
                  <a:moveTo>
                    <a:pt x="18" y="110"/>
                  </a:moveTo>
                  <a:cubicBezTo>
                    <a:pt x="1" y="110"/>
                    <a:pt x="1" y="110"/>
                    <a:pt x="1" y="11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8" y="11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537" y="1166"/>
              <a:ext cx="70" cy="98"/>
            </a:xfrm>
            <a:custGeom>
              <a:avLst/>
              <a:gdLst>
                <a:gd name="T0" fmla="*/ 59 w 59"/>
                <a:gd name="T1" fmla="*/ 59 h 83"/>
                <a:gd name="T2" fmla="*/ 50 w 59"/>
                <a:gd name="T3" fmla="*/ 77 h 83"/>
                <a:gd name="T4" fmla="*/ 26 w 59"/>
                <a:gd name="T5" fmla="*/ 83 h 83"/>
                <a:gd name="T6" fmla="*/ 0 w 59"/>
                <a:gd name="T7" fmla="*/ 78 h 83"/>
                <a:gd name="T8" fmla="*/ 0 w 59"/>
                <a:gd name="T9" fmla="*/ 63 h 83"/>
                <a:gd name="T10" fmla="*/ 26 w 59"/>
                <a:gd name="T11" fmla="*/ 70 h 83"/>
                <a:gd name="T12" fmla="*/ 42 w 59"/>
                <a:gd name="T13" fmla="*/ 60 h 83"/>
                <a:gd name="T14" fmla="*/ 40 w 59"/>
                <a:gd name="T15" fmla="*/ 55 h 83"/>
                <a:gd name="T16" fmla="*/ 34 w 59"/>
                <a:gd name="T17" fmla="*/ 51 h 83"/>
                <a:gd name="T18" fmla="*/ 23 w 59"/>
                <a:gd name="T19" fmla="*/ 46 h 83"/>
                <a:gd name="T20" fmla="*/ 5 w 59"/>
                <a:gd name="T21" fmla="*/ 35 h 83"/>
                <a:gd name="T22" fmla="*/ 0 w 59"/>
                <a:gd name="T23" fmla="*/ 22 h 83"/>
                <a:gd name="T24" fmla="*/ 8 w 59"/>
                <a:gd name="T25" fmla="*/ 6 h 83"/>
                <a:gd name="T26" fmla="*/ 31 w 59"/>
                <a:gd name="T27" fmla="*/ 0 h 83"/>
                <a:gd name="T28" fmla="*/ 57 w 59"/>
                <a:gd name="T29" fmla="*/ 6 h 83"/>
                <a:gd name="T30" fmla="*/ 52 w 59"/>
                <a:gd name="T31" fmla="*/ 18 h 83"/>
                <a:gd name="T32" fmla="*/ 30 w 59"/>
                <a:gd name="T33" fmla="*/ 13 h 83"/>
                <a:gd name="T34" fmla="*/ 17 w 59"/>
                <a:gd name="T35" fmla="*/ 21 h 83"/>
                <a:gd name="T36" fmla="*/ 20 w 59"/>
                <a:gd name="T37" fmla="*/ 27 h 83"/>
                <a:gd name="T38" fmla="*/ 35 w 59"/>
                <a:gd name="T39" fmla="*/ 34 h 83"/>
                <a:gd name="T40" fmla="*/ 50 w 59"/>
                <a:gd name="T41" fmla="*/ 41 h 83"/>
                <a:gd name="T42" fmla="*/ 56 w 59"/>
                <a:gd name="T43" fmla="*/ 49 h 83"/>
                <a:gd name="T44" fmla="*/ 59 w 59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3">
                  <a:moveTo>
                    <a:pt x="59" y="59"/>
                  </a:moveTo>
                  <a:cubicBezTo>
                    <a:pt x="59" y="66"/>
                    <a:pt x="56" y="72"/>
                    <a:pt x="50" y="77"/>
                  </a:cubicBezTo>
                  <a:cubicBezTo>
                    <a:pt x="44" y="81"/>
                    <a:pt x="36" y="83"/>
                    <a:pt x="26" y="83"/>
                  </a:cubicBezTo>
                  <a:cubicBezTo>
                    <a:pt x="15" y="83"/>
                    <a:pt x="6" y="81"/>
                    <a:pt x="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68"/>
                    <a:pt x="18" y="70"/>
                    <a:pt x="26" y="70"/>
                  </a:cubicBezTo>
                  <a:cubicBezTo>
                    <a:pt x="37" y="70"/>
                    <a:pt x="42" y="67"/>
                    <a:pt x="42" y="60"/>
                  </a:cubicBezTo>
                  <a:cubicBezTo>
                    <a:pt x="42" y="58"/>
                    <a:pt x="41" y="57"/>
                    <a:pt x="40" y="55"/>
                  </a:cubicBezTo>
                  <a:cubicBezTo>
                    <a:pt x="39" y="54"/>
                    <a:pt x="37" y="53"/>
                    <a:pt x="34" y="51"/>
                  </a:cubicBezTo>
                  <a:cubicBezTo>
                    <a:pt x="32" y="50"/>
                    <a:pt x="28" y="48"/>
                    <a:pt x="23" y="46"/>
                  </a:cubicBezTo>
                  <a:cubicBezTo>
                    <a:pt x="14" y="43"/>
                    <a:pt x="8" y="39"/>
                    <a:pt x="5" y="35"/>
                  </a:cubicBezTo>
                  <a:cubicBezTo>
                    <a:pt x="1" y="32"/>
                    <a:pt x="0" y="27"/>
                    <a:pt x="0" y="22"/>
                  </a:cubicBezTo>
                  <a:cubicBezTo>
                    <a:pt x="0" y="15"/>
                    <a:pt x="3" y="9"/>
                    <a:pt x="8" y="6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0" y="0"/>
                    <a:pt x="49" y="2"/>
                    <a:pt x="57" y="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15"/>
                    <a:pt x="36" y="13"/>
                    <a:pt x="30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3"/>
                    <a:pt x="18" y="25"/>
                    <a:pt x="20" y="27"/>
                  </a:cubicBezTo>
                  <a:cubicBezTo>
                    <a:pt x="22" y="29"/>
                    <a:pt x="28" y="31"/>
                    <a:pt x="35" y="34"/>
                  </a:cubicBezTo>
                  <a:cubicBezTo>
                    <a:pt x="42" y="37"/>
                    <a:pt x="47" y="39"/>
                    <a:pt x="50" y="41"/>
                  </a:cubicBezTo>
                  <a:cubicBezTo>
                    <a:pt x="53" y="43"/>
                    <a:pt x="55" y="46"/>
                    <a:pt x="56" y="49"/>
                  </a:cubicBezTo>
                  <a:cubicBezTo>
                    <a:pt x="58" y="51"/>
                    <a:pt x="59" y="55"/>
                    <a:pt x="59" y="59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675" y="1166"/>
              <a:ext cx="85" cy="139"/>
            </a:xfrm>
            <a:custGeom>
              <a:avLst/>
              <a:gdLst>
                <a:gd name="T0" fmla="*/ 40 w 72"/>
                <a:gd name="T1" fmla="*/ 83 h 117"/>
                <a:gd name="T2" fmla="*/ 17 w 72"/>
                <a:gd name="T3" fmla="*/ 72 h 117"/>
                <a:gd name="T4" fmla="*/ 16 w 72"/>
                <a:gd name="T5" fmla="*/ 72 h 117"/>
                <a:gd name="T6" fmla="*/ 17 w 72"/>
                <a:gd name="T7" fmla="*/ 84 h 117"/>
                <a:gd name="T8" fmla="*/ 17 w 72"/>
                <a:gd name="T9" fmla="*/ 117 h 117"/>
                <a:gd name="T10" fmla="*/ 0 w 72"/>
                <a:gd name="T11" fmla="*/ 117 h 117"/>
                <a:gd name="T12" fmla="*/ 0 w 72"/>
                <a:gd name="T13" fmla="*/ 1 h 117"/>
                <a:gd name="T14" fmla="*/ 14 w 72"/>
                <a:gd name="T15" fmla="*/ 1 h 117"/>
                <a:gd name="T16" fmla="*/ 16 w 72"/>
                <a:gd name="T17" fmla="*/ 12 h 117"/>
                <a:gd name="T18" fmla="*/ 17 w 72"/>
                <a:gd name="T19" fmla="*/ 12 h 117"/>
                <a:gd name="T20" fmla="*/ 41 w 72"/>
                <a:gd name="T21" fmla="*/ 0 h 117"/>
                <a:gd name="T22" fmla="*/ 64 w 72"/>
                <a:gd name="T23" fmla="*/ 11 h 117"/>
                <a:gd name="T24" fmla="*/ 72 w 72"/>
                <a:gd name="T25" fmla="*/ 41 h 117"/>
                <a:gd name="T26" fmla="*/ 64 w 72"/>
                <a:gd name="T27" fmla="*/ 72 h 117"/>
                <a:gd name="T28" fmla="*/ 40 w 72"/>
                <a:gd name="T29" fmla="*/ 83 h 117"/>
                <a:gd name="T30" fmla="*/ 36 w 72"/>
                <a:gd name="T31" fmla="*/ 14 h 117"/>
                <a:gd name="T32" fmla="*/ 22 w 72"/>
                <a:gd name="T33" fmla="*/ 20 h 117"/>
                <a:gd name="T34" fmla="*/ 17 w 72"/>
                <a:gd name="T35" fmla="*/ 39 h 117"/>
                <a:gd name="T36" fmla="*/ 17 w 72"/>
                <a:gd name="T37" fmla="*/ 41 h 117"/>
                <a:gd name="T38" fmla="*/ 22 w 72"/>
                <a:gd name="T39" fmla="*/ 62 h 117"/>
                <a:gd name="T40" fmla="*/ 37 w 72"/>
                <a:gd name="T41" fmla="*/ 69 h 117"/>
                <a:gd name="T42" fmla="*/ 50 w 72"/>
                <a:gd name="T43" fmla="*/ 62 h 117"/>
                <a:gd name="T44" fmla="*/ 55 w 72"/>
                <a:gd name="T45" fmla="*/ 41 h 117"/>
                <a:gd name="T46" fmla="*/ 50 w 72"/>
                <a:gd name="T47" fmla="*/ 21 h 117"/>
                <a:gd name="T48" fmla="*/ 36 w 72"/>
                <a:gd name="T4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17">
                  <a:moveTo>
                    <a:pt x="40" y="83"/>
                  </a:moveTo>
                  <a:cubicBezTo>
                    <a:pt x="30" y="83"/>
                    <a:pt x="23" y="79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9"/>
                    <a:pt x="17" y="83"/>
                    <a:pt x="17" y="8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6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4"/>
                    <a:pt x="30" y="0"/>
                    <a:pt x="41" y="0"/>
                  </a:cubicBezTo>
                  <a:cubicBezTo>
                    <a:pt x="51" y="0"/>
                    <a:pt x="59" y="4"/>
                    <a:pt x="64" y="11"/>
                  </a:cubicBezTo>
                  <a:cubicBezTo>
                    <a:pt x="70" y="18"/>
                    <a:pt x="72" y="28"/>
                    <a:pt x="72" y="41"/>
                  </a:cubicBezTo>
                  <a:cubicBezTo>
                    <a:pt x="72" y="54"/>
                    <a:pt x="70" y="64"/>
                    <a:pt x="64" y="72"/>
                  </a:cubicBezTo>
                  <a:cubicBezTo>
                    <a:pt x="58" y="79"/>
                    <a:pt x="50" y="83"/>
                    <a:pt x="40" y="83"/>
                  </a:cubicBezTo>
                  <a:close/>
                  <a:moveTo>
                    <a:pt x="36" y="14"/>
                  </a:moveTo>
                  <a:cubicBezTo>
                    <a:pt x="30" y="14"/>
                    <a:pt x="25" y="16"/>
                    <a:pt x="22" y="20"/>
                  </a:cubicBezTo>
                  <a:cubicBezTo>
                    <a:pt x="18" y="24"/>
                    <a:pt x="17" y="30"/>
                    <a:pt x="17" y="3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1"/>
                    <a:pt x="18" y="58"/>
                    <a:pt x="22" y="62"/>
                  </a:cubicBezTo>
                  <a:cubicBezTo>
                    <a:pt x="25" y="67"/>
                    <a:pt x="30" y="69"/>
                    <a:pt x="37" y="69"/>
                  </a:cubicBezTo>
                  <a:cubicBezTo>
                    <a:pt x="43" y="69"/>
                    <a:pt x="47" y="67"/>
                    <a:pt x="50" y="62"/>
                  </a:cubicBezTo>
                  <a:cubicBezTo>
                    <a:pt x="53" y="57"/>
                    <a:pt x="55" y="50"/>
                    <a:pt x="55" y="41"/>
                  </a:cubicBezTo>
                  <a:cubicBezTo>
                    <a:pt x="55" y="32"/>
                    <a:pt x="53" y="25"/>
                    <a:pt x="50" y="21"/>
                  </a:cubicBezTo>
                  <a:cubicBezTo>
                    <a:pt x="47" y="16"/>
                    <a:pt x="42" y="14"/>
                    <a:pt x="36" y="14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778" y="1166"/>
              <a:ext cx="89" cy="98"/>
            </a:xfrm>
            <a:custGeom>
              <a:avLst/>
              <a:gdLst>
                <a:gd name="T0" fmla="*/ 75 w 75"/>
                <a:gd name="T1" fmla="*/ 41 h 83"/>
                <a:gd name="T2" fmla="*/ 65 w 75"/>
                <a:gd name="T3" fmla="*/ 72 h 83"/>
                <a:gd name="T4" fmla="*/ 37 w 75"/>
                <a:gd name="T5" fmla="*/ 83 h 83"/>
                <a:gd name="T6" fmla="*/ 18 w 75"/>
                <a:gd name="T7" fmla="*/ 78 h 83"/>
                <a:gd name="T8" fmla="*/ 4 w 75"/>
                <a:gd name="T9" fmla="*/ 63 h 83"/>
                <a:gd name="T10" fmla="*/ 0 w 75"/>
                <a:gd name="T11" fmla="*/ 41 h 83"/>
                <a:gd name="T12" fmla="*/ 10 w 75"/>
                <a:gd name="T13" fmla="*/ 11 h 83"/>
                <a:gd name="T14" fmla="*/ 38 w 75"/>
                <a:gd name="T15" fmla="*/ 0 h 83"/>
                <a:gd name="T16" fmla="*/ 65 w 75"/>
                <a:gd name="T17" fmla="*/ 11 h 83"/>
                <a:gd name="T18" fmla="*/ 75 w 75"/>
                <a:gd name="T19" fmla="*/ 41 h 83"/>
                <a:gd name="T20" fmla="*/ 17 w 75"/>
                <a:gd name="T21" fmla="*/ 41 h 83"/>
                <a:gd name="T22" fmla="*/ 38 w 75"/>
                <a:gd name="T23" fmla="*/ 69 h 83"/>
                <a:gd name="T24" fmla="*/ 58 w 75"/>
                <a:gd name="T25" fmla="*/ 41 h 83"/>
                <a:gd name="T26" fmla="*/ 38 w 75"/>
                <a:gd name="T27" fmla="*/ 14 h 83"/>
                <a:gd name="T28" fmla="*/ 22 w 75"/>
                <a:gd name="T29" fmla="*/ 21 h 83"/>
                <a:gd name="T30" fmla="*/ 17 w 75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3">
                  <a:moveTo>
                    <a:pt x="75" y="41"/>
                  </a:moveTo>
                  <a:cubicBezTo>
                    <a:pt x="75" y="54"/>
                    <a:pt x="72" y="64"/>
                    <a:pt x="65" y="72"/>
                  </a:cubicBezTo>
                  <a:cubicBezTo>
                    <a:pt x="59" y="79"/>
                    <a:pt x="49" y="83"/>
                    <a:pt x="37" y="83"/>
                  </a:cubicBezTo>
                  <a:cubicBezTo>
                    <a:pt x="30" y="83"/>
                    <a:pt x="23" y="81"/>
                    <a:pt x="18" y="78"/>
                  </a:cubicBezTo>
                  <a:cubicBezTo>
                    <a:pt x="12" y="74"/>
                    <a:pt x="8" y="70"/>
                    <a:pt x="4" y="63"/>
                  </a:cubicBezTo>
                  <a:cubicBezTo>
                    <a:pt x="1" y="57"/>
                    <a:pt x="0" y="50"/>
                    <a:pt x="0" y="41"/>
                  </a:cubicBezTo>
                  <a:cubicBezTo>
                    <a:pt x="0" y="28"/>
                    <a:pt x="3" y="18"/>
                    <a:pt x="10" y="11"/>
                  </a:cubicBezTo>
                  <a:cubicBezTo>
                    <a:pt x="16" y="4"/>
                    <a:pt x="26" y="0"/>
                    <a:pt x="38" y="0"/>
                  </a:cubicBezTo>
                  <a:cubicBezTo>
                    <a:pt x="49" y="0"/>
                    <a:pt x="59" y="4"/>
                    <a:pt x="65" y="11"/>
                  </a:cubicBezTo>
                  <a:cubicBezTo>
                    <a:pt x="72" y="19"/>
                    <a:pt x="75" y="29"/>
                    <a:pt x="75" y="41"/>
                  </a:cubicBezTo>
                  <a:close/>
                  <a:moveTo>
                    <a:pt x="17" y="41"/>
                  </a:moveTo>
                  <a:cubicBezTo>
                    <a:pt x="17" y="60"/>
                    <a:pt x="24" y="69"/>
                    <a:pt x="38" y="69"/>
                  </a:cubicBezTo>
                  <a:cubicBezTo>
                    <a:pt x="51" y="69"/>
                    <a:pt x="58" y="60"/>
                    <a:pt x="58" y="41"/>
                  </a:cubicBezTo>
                  <a:cubicBezTo>
                    <a:pt x="58" y="23"/>
                    <a:pt x="51" y="14"/>
                    <a:pt x="38" y="14"/>
                  </a:cubicBezTo>
                  <a:cubicBezTo>
                    <a:pt x="30" y="14"/>
                    <a:pt x="25" y="16"/>
                    <a:pt x="22" y="21"/>
                  </a:cubicBezTo>
                  <a:cubicBezTo>
                    <a:pt x="19" y="26"/>
                    <a:pt x="17" y="32"/>
                    <a:pt x="17" y="4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876" y="1167"/>
              <a:ext cx="140" cy="95"/>
            </a:xfrm>
            <a:custGeom>
              <a:avLst/>
              <a:gdLst>
                <a:gd name="T0" fmla="*/ 76 w 118"/>
                <a:gd name="T1" fmla="*/ 80 h 80"/>
                <a:gd name="T2" fmla="*/ 66 w 118"/>
                <a:gd name="T3" fmla="*/ 43 h 80"/>
                <a:gd name="T4" fmla="*/ 59 w 118"/>
                <a:gd name="T5" fmla="*/ 16 h 80"/>
                <a:gd name="T6" fmla="*/ 59 w 118"/>
                <a:gd name="T7" fmla="*/ 16 h 80"/>
                <a:gd name="T8" fmla="*/ 52 w 118"/>
                <a:gd name="T9" fmla="*/ 43 h 80"/>
                <a:gd name="T10" fmla="*/ 41 w 118"/>
                <a:gd name="T11" fmla="*/ 80 h 80"/>
                <a:gd name="T12" fmla="*/ 23 w 118"/>
                <a:gd name="T13" fmla="*/ 80 h 80"/>
                <a:gd name="T14" fmla="*/ 0 w 118"/>
                <a:gd name="T15" fmla="*/ 0 h 80"/>
                <a:gd name="T16" fmla="*/ 17 w 118"/>
                <a:gd name="T17" fmla="*/ 0 h 80"/>
                <a:gd name="T18" fmla="*/ 28 w 118"/>
                <a:gd name="T19" fmla="*/ 40 h 80"/>
                <a:gd name="T20" fmla="*/ 33 w 118"/>
                <a:gd name="T21" fmla="*/ 65 h 80"/>
                <a:gd name="T22" fmla="*/ 33 w 118"/>
                <a:gd name="T23" fmla="*/ 65 h 80"/>
                <a:gd name="T24" fmla="*/ 35 w 118"/>
                <a:gd name="T25" fmla="*/ 53 h 80"/>
                <a:gd name="T26" fmla="*/ 38 w 118"/>
                <a:gd name="T27" fmla="*/ 42 h 80"/>
                <a:gd name="T28" fmla="*/ 50 w 118"/>
                <a:gd name="T29" fmla="*/ 0 h 80"/>
                <a:gd name="T30" fmla="*/ 69 w 118"/>
                <a:gd name="T31" fmla="*/ 0 h 80"/>
                <a:gd name="T32" fmla="*/ 80 w 118"/>
                <a:gd name="T33" fmla="*/ 42 h 80"/>
                <a:gd name="T34" fmla="*/ 83 w 118"/>
                <a:gd name="T35" fmla="*/ 53 h 80"/>
                <a:gd name="T36" fmla="*/ 85 w 118"/>
                <a:gd name="T37" fmla="*/ 65 h 80"/>
                <a:gd name="T38" fmla="*/ 86 w 118"/>
                <a:gd name="T39" fmla="*/ 65 h 80"/>
                <a:gd name="T40" fmla="*/ 91 w 118"/>
                <a:gd name="T41" fmla="*/ 40 h 80"/>
                <a:gd name="T42" fmla="*/ 101 w 118"/>
                <a:gd name="T43" fmla="*/ 0 h 80"/>
                <a:gd name="T44" fmla="*/ 118 w 118"/>
                <a:gd name="T45" fmla="*/ 0 h 80"/>
                <a:gd name="T46" fmla="*/ 95 w 118"/>
                <a:gd name="T47" fmla="*/ 80 h 80"/>
                <a:gd name="T48" fmla="*/ 76 w 118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0">
                  <a:moveTo>
                    <a:pt x="76" y="80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5" y="39"/>
                    <a:pt x="63" y="30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29"/>
                    <a:pt x="54" y="38"/>
                    <a:pt x="52" y="43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50"/>
                    <a:pt x="32" y="58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57"/>
                    <a:pt x="35" y="53"/>
                  </a:cubicBezTo>
                  <a:cubicBezTo>
                    <a:pt x="36" y="48"/>
                    <a:pt x="37" y="45"/>
                    <a:pt x="38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5"/>
                    <a:pt x="82" y="48"/>
                    <a:pt x="83" y="53"/>
                  </a:cubicBezTo>
                  <a:cubicBezTo>
                    <a:pt x="84" y="58"/>
                    <a:pt x="85" y="62"/>
                    <a:pt x="85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9"/>
                    <a:pt x="88" y="50"/>
                    <a:pt x="91" y="4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0"/>
                    <a:pt x="95" y="80"/>
                    <a:pt x="95" y="80"/>
                  </a:cubicBezTo>
                  <a:lnTo>
                    <a:pt x="76" y="8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2024" y="1166"/>
              <a:ext cx="84" cy="98"/>
            </a:xfrm>
            <a:custGeom>
              <a:avLst/>
              <a:gdLst>
                <a:gd name="T0" fmla="*/ 40 w 71"/>
                <a:gd name="T1" fmla="*/ 83 h 83"/>
                <a:gd name="T2" fmla="*/ 11 w 71"/>
                <a:gd name="T3" fmla="*/ 72 h 83"/>
                <a:gd name="T4" fmla="*/ 0 w 71"/>
                <a:gd name="T5" fmla="*/ 42 h 83"/>
                <a:gd name="T6" fmla="*/ 10 w 71"/>
                <a:gd name="T7" fmla="*/ 11 h 83"/>
                <a:gd name="T8" fmla="*/ 37 w 71"/>
                <a:gd name="T9" fmla="*/ 0 h 83"/>
                <a:gd name="T10" fmla="*/ 62 w 71"/>
                <a:gd name="T11" fmla="*/ 10 h 83"/>
                <a:gd name="T12" fmla="*/ 71 w 71"/>
                <a:gd name="T13" fmla="*/ 36 h 83"/>
                <a:gd name="T14" fmla="*/ 71 w 71"/>
                <a:gd name="T15" fmla="*/ 45 h 83"/>
                <a:gd name="T16" fmla="*/ 18 w 71"/>
                <a:gd name="T17" fmla="*/ 45 h 83"/>
                <a:gd name="T18" fmla="*/ 24 w 71"/>
                <a:gd name="T19" fmla="*/ 63 h 83"/>
                <a:gd name="T20" fmla="*/ 41 w 71"/>
                <a:gd name="T21" fmla="*/ 69 h 83"/>
                <a:gd name="T22" fmla="*/ 54 w 71"/>
                <a:gd name="T23" fmla="*/ 68 h 83"/>
                <a:gd name="T24" fmla="*/ 67 w 71"/>
                <a:gd name="T25" fmla="*/ 64 h 83"/>
                <a:gd name="T26" fmla="*/ 67 w 71"/>
                <a:gd name="T27" fmla="*/ 77 h 83"/>
                <a:gd name="T28" fmla="*/ 54 w 71"/>
                <a:gd name="T29" fmla="*/ 82 h 83"/>
                <a:gd name="T30" fmla="*/ 40 w 71"/>
                <a:gd name="T31" fmla="*/ 83 h 83"/>
                <a:gd name="T32" fmla="*/ 37 w 71"/>
                <a:gd name="T33" fmla="*/ 13 h 83"/>
                <a:gd name="T34" fmla="*/ 24 w 71"/>
                <a:gd name="T35" fmla="*/ 18 h 83"/>
                <a:gd name="T36" fmla="*/ 18 w 71"/>
                <a:gd name="T37" fmla="*/ 33 h 83"/>
                <a:gd name="T38" fmla="*/ 54 w 71"/>
                <a:gd name="T39" fmla="*/ 33 h 83"/>
                <a:gd name="T40" fmla="*/ 50 w 71"/>
                <a:gd name="T41" fmla="*/ 18 h 83"/>
                <a:gd name="T42" fmla="*/ 37 w 71"/>
                <a:gd name="T4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83">
                  <a:moveTo>
                    <a:pt x="40" y="83"/>
                  </a:moveTo>
                  <a:cubicBezTo>
                    <a:pt x="27" y="83"/>
                    <a:pt x="18" y="79"/>
                    <a:pt x="11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3" y="19"/>
                    <a:pt x="10" y="11"/>
                  </a:cubicBezTo>
                  <a:cubicBezTo>
                    <a:pt x="16" y="4"/>
                    <a:pt x="25" y="0"/>
                    <a:pt x="37" y="0"/>
                  </a:cubicBezTo>
                  <a:cubicBezTo>
                    <a:pt x="47" y="0"/>
                    <a:pt x="56" y="3"/>
                    <a:pt x="62" y="10"/>
                  </a:cubicBezTo>
                  <a:cubicBezTo>
                    <a:pt x="68" y="16"/>
                    <a:pt x="71" y="25"/>
                    <a:pt x="71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3"/>
                    <a:pt x="20" y="59"/>
                    <a:pt x="24" y="63"/>
                  </a:cubicBezTo>
                  <a:cubicBezTo>
                    <a:pt x="28" y="67"/>
                    <a:pt x="34" y="69"/>
                    <a:pt x="41" y="69"/>
                  </a:cubicBezTo>
                  <a:cubicBezTo>
                    <a:pt x="45" y="69"/>
                    <a:pt x="50" y="69"/>
                    <a:pt x="54" y="68"/>
                  </a:cubicBezTo>
                  <a:cubicBezTo>
                    <a:pt x="58" y="67"/>
                    <a:pt x="62" y="66"/>
                    <a:pt x="67" y="64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3" y="79"/>
                    <a:pt x="59" y="81"/>
                    <a:pt x="54" y="82"/>
                  </a:cubicBezTo>
                  <a:cubicBezTo>
                    <a:pt x="50" y="82"/>
                    <a:pt x="45" y="83"/>
                    <a:pt x="40" y="83"/>
                  </a:cubicBezTo>
                  <a:close/>
                  <a:moveTo>
                    <a:pt x="37" y="13"/>
                  </a:moveTo>
                  <a:cubicBezTo>
                    <a:pt x="31" y="13"/>
                    <a:pt x="27" y="15"/>
                    <a:pt x="24" y="18"/>
                  </a:cubicBezTo>
                  <a:cubicBezTo>
                    <a:pt x="21" y="21"/>
                    <a:pt x="19" y="26"/>
                    <a:pt x="18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6"/>
                    <a:pt x="53" y="21"/>
                    <a:pt x="50" y="18"/>
                  </a:cubicBezTo>
                  <a:cubicBezTo>
                    <a:pt x="46" y="15"/>
                    <a:pt x="42" y="13"/>
                    <a:pt x="37" y="13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131" y="1166"/>
              <a:ext cx="58" cy="96"/>
            </a:xfrm>
            <a:custGeom>
              <a:avLst/>
              <a:gdLst>
                <a:gd name="T0" fmla="*/ 40 w 49"/>
                <a:gd name="T1" fmla="*/ 0 h 81"/>
                <a:gd name="T2" fmla="*/ 49 w 49"/>
                <a:gd name="T3" fmla="*/ 1 h 81"/>
                <a:gd name="T4" fmla="*/ 47 w 49"/>
                <a:gd name="T5" fmla="*/ 17 h 81"/>
                <a:gd name="T6" fmla="*/ 40 w 49"/>
                <a:gd name="T7" fmla="*/ 16 h 81"/>
                <a:gd name="T8" fmla="*/ 23 w 49"/>
                <a:gd name="T9" fmla="*/ 22 h 81"/>
                <a:gd name="T10" fmla="*/ 17 w 49"/>
                <a:gd name="T11" fmla="*/ 40 h 81"/>
                <a:gd name="T12" fmla="*/ 17 w 49"/>
                <a:gd name="T13" fmla="*/ 81 h 81"/>
                <a:gd name="T14" fmla="*/ 0 w 49"/>
                <a:gd name="T15" fmla="*/ 81 h 81"/>
                <a:gd name="T16" fmla="*/ 0 w 49"/>
                <a:gd name="T17" fmla="*/ 1 h 81"/>
                <a:gd name="T18" fmla="*/ 13 w 49"/>
                <a:gd name="T19" fmla="*/ 1 h 81"/>
                <a:gd name="T20" fmla="*/ 15 w 49"/>
                <a:gd name="T21" fmla="*/ 16 h 81"/>
                <a:gd name="T22" fmla="*/ 16 w 49"/>
                <a:gd name="T23" fmla="*/ 16 h 81"/>
                <a:gd name="T24" fmla="*/ 26 w 49"/>
                <a:gd name="T25" fmla="*/ 4 h 81"/>
                <a:gd name="T26" fmla="*/ 40 w 4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40" y="0"/>
                  </a:moveTo>
                  <a:cubicBezTo>
                    <a:pt x="44" y="0"/>
                    <a:pt x="46" y="0"/>
                    <a:pt x="49" y="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6"/>
                    <a:pt x="42" y="16"/>
                    <a:pt x="40" y="16"/>
                  </a:cubicBezTo>
                  <a:cubicBezTo>
                    <a:pt x="33" y="16"/>
                    <a:pt x="27" y="18"/>
                    <a:pt x="23" y="22"/>
                  </a:cubicBezTo>
                  <a:cubicBezTo>
                    <a:pt x="19" y="27"/>
                    <a:pt x="17" y="33"/>
                    <a:pt x="17" y="4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1" y="1"/>
                    <a:pt x="35" y="0"/>
                    <a:pt x="40" y="0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189" y="1238"/>
              <a:ext cx="25" cy="26"/>
            </a:xfrm>
            <a:custGeom>
              <a:avLst/>
              <a:gdLst>
                <a:gd name="T0" fmla="*/ 0 w 21"/>
                <a:gd name="T1" fmla="*/ 11 h 22"/>
                <a:gd name="T2" fmla="*/ 3 w 21"/>
                <a:gd name="T3" fmla="*/ 3 h 22"/>
                <a:gd name="T4" fmla="*/ 11 w 21"/>
                <a:gd name="T5" fmla="*/ 0 h 22"/>
                <a:gd name="T6" fmla="*/ 19 w 21"/>
                <a:gd name="T7" fmla="*/ 3 h 22"/>
                <a:gd name="T8" fmla="*/ 21 w 21"/>
                <a:gd name="T9" fmla="*/ 11 h 22"/>
                <a:gd name="T10" fmla="*/ 19 w 21"/>
                <a:gd name="T11" fmla="*/ 19 h 22"/>
                <a:gd name="T12" fmla="*/ 11 w 21"/>
                <a:gd name="T13" fmla="*/ 22 h 22"/>
                <a:gd name="T14" fmla="*/ 3 w 21"/>
                <a:gd name="T15" fmla="*/ 19 h 22"/>
                <a:gd name="T16" fmla="*/ 0 w 21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5"/>
                    <a:pt x="20" y="17"/>
                    <a:pt x="19" y="19"/>
                  </a:cubicBezTo>
                  <a:cubicBezTo>
                    <a:pt x="17" y="21"/>
                    <a:pt x="14" y="22"/>
                    <a:pt x="11" y="22"/>
                  </a:cubicBezTo>
                  <a:cubicBezTo>
                    <a:pt x="7" y="22"/>
                    <a:pt x="4" y="21"/>
                    <a:pt x="3" y="19"/>
                  </a:cubicBezTo>
                  <a:cubicBezTo>
                    <a:pt x="1" y="18"/>
                    <a:pt x="0" y="15"/>
                    <a:pt x="0" y="11"/>
                  </a:cubicBez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579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5863"/>
            <a:ext cx="3886200" cy="326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85863"/>
            <a:ext cx="3886200" cy="326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738256"/>
            <a:ext cx="5101936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801690"/>
            <a:ext cx="8230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669946" y="1186849"/>
            <a:ext cx="3124199" cy="1345587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1800" b="0" i="0" dirty="0">
                <a:solidFill>
                  <a:srgbClr val="C018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85863"/>
            <a:ext cx="3138692" cy="326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738256"/>
            <a:ext cx="5101936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801690"/>
            <a:ext cx="8230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868200" y="1186847"/>
            <a:ext cx="1311275" cy="425450"/>
          </a:xfrm>
        </p:spPr>
        <p:txBody>
          <a:bodyPr/>
          <a:lstStyle>
            <a:lvl1pPr marL="0" algn="l" defTabSz="457200" rtl="0" eaLnBrk="1" latinLnBrk="0" hangingPunct="1">
              <a:defRPr lang="en-US" sz="1000" kern="120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Image Caption 10pt Gray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68200" y="2735156"/>
            <a:ext cx="1311275" cy="425450"/>
          </a:xfrm>
        </p:spPr>
        <p:txBody>
          <a:bodyPr/>
          <a:lstStyle>
            <a:lvl1pPr marL="0" algn="l" defTabSz="457200" rtl="0" eaLnBrk="1" latinLnBrk="0" hangingPunct="1">
              <a:defRPr lang="en-US" sz="1000" kern="120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Image Caption 10pt Gray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669946" y="2726561"/>
            <a:ext cx="3124199" cy="1345587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algn="ctr">
              <a:defRPr lang="en-US" sz="1800" b="0" i="0" dirty="0">
                <a:solidFill>
                  <a:srgbClr val="C018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4967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9426"/>
            <a:ext cx="3886200" cy="4322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19426"/>
            <a:ext cx="3886200" cy="4322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16479"/>
            <a:ext cx="3886200" cy="283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16479"/>
            <a:ext cx="3886200" cy="283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4738256"/>
            <a:ext cx="5101936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801690"/>
            <a:ext cx="8230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72253"/>
            <a:ext cx="8230899" cy="337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9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738256"/>
            <a:ext cx="5101936" cy="134793"/>
          </a:xfrm>
        </p:spPr>
        <p:txBody>
          <a:bodyPr anchor="b"/>
          <a:lstStyle>
            <a:lvl1pPr marL="0" indent="0" algn="l" defTabSz="9143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79" algn="l"/>
              </a:tabLst>
              <a:defRPr lang="en-US" sz="700" b="0" i="0" kern="1200" baseline="0" dirty="0" smtClean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801690"/>
            <a:ext cx="8230899" cy="1934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120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2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6"/>
          <p:cNvSpPr>
            <a:spLocks noChangeArrowheads="1"/>
          </p:cNvSpPr>
          <p:nvPr userDrawn="1"/>
        </p:nvSpPr>
        <p:spPr bwMode="black">
          <a:xfrm>
            <a:off x="8819283" y="4934626"/>
            <a:ext cx="217295" cy="208954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 defTabSz="914362">
              <a:lnSpc>
                <a:spcPts val="1000"/>
              </a:lnSpc>
            </a:pPr>
            <a:fld id="{5266C0E3-FCB2-4D10-9980-6DFC0D8FABCB}" type="slidenum">
              <a:rPr lang="en-US" sz="700" b="0" i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rPr>
              <a:pPr lvl="0" defTabSz="914362">
                <a:lnSpc>
                  <a:spcPts val="1000"/>
                </a:lnSpc>
              </a:pPr>
              <a:t>‹#›</a:t>
            </a:fld>
            <a:endParaRPr lang="en-US" sz="700" b="0" i="0" dirty="0">
              <a:solidFill>
                <a:srgbClr val="53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364635"/>
            <a:ext cx="8226356" cy="344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902" y="4983480"/>
            <a:ext cx="4323199" cy="1077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7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OEM/Direct/Retail</a:t>
            </a:r>
            <a:endParaRPr lang="en-US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4927781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217986" y="4983482"/>
            <a:ext cx="2708031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MCAFEE CONFIDENTIAL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gray">
          <a:xfrm>
            <a:off x="8688099" y="4993168"/>
            <a:ext cx="0" cy="921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185865"/>
            <a:ext cx="8230899" cy="3446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5" name="Group 18"/>
          <p:cNvGrpSpPr>
            <a:grpSpLocks noChangeAspect="1"/>
          </p:cNvGrpSpPr>
          <p:nvPr userDrawn="1"/>
        </p:nvGrpSpPr>
        <p:grpSpPr bwMode="auto">
          <a:xfrm>
            <a:off x="8010045" y="4993168"/>
            <a:ext cx="575155" cy="113126"/>
            <a:chOff x="1370" y="1323"/>
            <a:chExt cx="3020" cy="594"/>
          </a:xfrm>
        </p:grpSpPr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2536" y="1442"/>
              <a:ext cx="344" cy="360"/>
            </a:xfrm>
            <a:custGeom>
              <a:avLst/>
              <a:gdLst>
                <a:gd name="T0" fmla="*/ 194 w 195"/>
                <a:gd name="T1" fmla="*/ 150 h 202"/>
                <a:gd name="T2" fmla="*/ 150 w 195"/>
                <a:gd name="T3" fmla="*/ 124 h 202"/>
                <a:gd name="T4" fmla="*/ 146 w 195"/>
                <a:gd name="T5" fmla="*/ 129 h 202"/>
                <a:gd name="T6" fmla="*/ 105 w 195"/>
                <a:gd name="T7" fmla="*/ 153 h 202"/>
                <a:gd name="T8" fmla="*/ 53 w 195"/>
                <a:gd name="T9" fmla="*/ 101 h 202"/>
                <a:gd name="T10" fmla="*/ 105 w 195"/>
                <a:gd name="T11" fmla="*/ 49 h 202"/>
                <a:gd name="T12" fmla="*/ 146 w 195"/>
                <a:gd name="T13" fmla="*/ 73 h 202"/>
                <a:gd name="T14" fmla="*/ 150 w 195"/>
                <a:gd name="T15" fmla="*/ 79 h 202"/>
                <a:gd name="T16" fmla="*/ 195 w 195"/>
                <a:gd name="T17" fmla="*/ 52 h 202"/>
                <a:gd name="T18" fmla="*/ 191 w 195"/>
                <a:gd name="T19" fmla="*/ 46 h 202"/>
                <a:gd name="T20" fmla="*/ 105 w 195"/>
                <a:gd name="T21" fmla="*/ 0 h 202"/>
                <a:gd name="T22" fmla="*/ 0 w 195"/>
                <a:gd name="T23" fmla="*/ 101 h 202"/>
                <a:gd name="T24" fmla="*/ 105 w 195"/>
                <a:gd name="T25" fmla="*/ 202 h 202"/>
                <a:gd name="T26" fmla="*/ 191 w 195"/>
                <a:gd name="T27" fmla="*/ 156 h 202"/>
                <a:gd name="T28" fmla="*/ 194 w 195"/>
                <a:gd name="T2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02">
                  <a:moveTo>
                    <a:pt x="194" y="150"/>
                  </a:moveTo>
                  <a:cubicBezTo>
                    <a:pt x="150" y="124"/>
                    <a:pt x="150" y="124"/>
                    <a:pt x="150" y="12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6" y="145"/>
                    <a:pt x="122" y="153"/>
                    <a:pt x="105" y="153"/>
                  </a:cubicBezTo>
                  <a:cubicBezTo>
                    <a:pt x="76" y="153"/>
                    <a:pt x="53" y="131"/>
                    <a:pt x="53" y="101"/>
                  </a:cubicBezTo>
                  <a:cubicBezTo>
                    <a:pt x="53" y="72"/>
                    <a:pt x="76" y="49"/>
                    <a:pt x="105" y="49"/>
                  </a:cubicBezTo>
                  <a:cubicBezTo>
                    <a:pt x="123" y="49"/>
                    <a:pt x="136" y="57"/>
                    <a:pt x="146" y="73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69" y="15"/>
                    <a:pt x="141" y="0"/>
                    <a:pt x="105" y="0"/>
                  </a:cubicBezTo>
                  <a:cubicBezTo>
                    <a:pt x="37" y="0"/>
                    <a:pt x="0" y="52"/>
                    <a:pt x="0" y="101"/>
                  </a:cubicBezTo>
                  <a:cubicBezTo>
                    <a:pt x="0" y="150"/>
                    <a:pt x="37" y="202"/>
                    <a:pt x="105" y="202"/>
                  </a:cubicBezTo>
                  <a:cubicBezTo>
                    <a:pt x="140" y="202"/>
                    <a:pt x="173" y="184"/>
                    <a:pt x="191" y="156"/>
                  </a:cubicBezTo>
                  <a:lnTo>
                    <a:pt x="194" y="15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2875" y="1326"/>
              <a:ext cx="447" cy="476"/>
            </a:xfrm>
            <a:custGeom>
              <a:avLst/>
              <a:gdLst>
                <a:gd name="T0" fmla="*/ 0 w 447"/>
                <a:gd name="T1" fmla="*/ 476 h 476"/>
                <a:gd name="T2" fmla="*/ 109 w 447"/>
                <a:gd name="T3" fmla="*/ 476 h 476"/>
                <a:gd name="T4" fmla="*/ 141 w 447"/>
                <a:gd name="T5" fmla="*/ 394 h 476"/>
                <a:gd name="T6" fmla="*/ 305 w 447"/>
                <a:gd name="T7" fmla="*/ 394 h 476"/>
                <a:gd name="T8" fmla="*/ 337 w 447"/>
                <a:gd name="T9" fmla="*/ 476 h 476"/>
                <a:gd name="T10" fmla="*/ 447 w 447"/>
                <a:gd name="T11" fmla="*/ 476 h 476"/>
                <a:gd name="T12" fmla="*/ 250 w 447"/>
                <a:gd name="T13" fmla="*/ 0 h 476"/>
                <a:gd name="T14" fmla="*/ 153 w 447"/>
                <a:gd name="T15" fmla="*/ 0 h 476"/>
                <a:gd name="T16" fmla="*/ 180 w 447"/>
                <a:gd name="T17" fmla="*/ 63 h 476"/>
                <a:gd name="T18" fmla="*/ 0 w 447"/>
                <a:gd name="T19" fmla="*/ 476 h 476"/>
                <a:gd name="T20" fmla="*/ 224 w 447"/>
                <a:gd name="T21" fmla="*/ 187 h 476"/>
                <a:gd name="T22" fmla="*/ 268 w 447"/>
                <a:gd name="T23" fmla="*/ 299 h 476"/>
                <a:gd name="T24" fmla="*/ 178 w 447"/>
                <a:gd name="T25" fmla="*/ 299 h 476"/>
                <a:gd name="T26" fmla="*/ 224 w 447"/>
                <a:gd name="T27" fmla="*/ 18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" h="476">
                  <a:moveTo>
                    <a:pt x="0" y="476"/>
                  </a:moveTo>
                  <a:lnTo>
                    <a:pt x="109" y="476"/>
                  </a:lnTo>
                  <a:lnTo>
                    <a:pt x="141" y="394"/>
                  </a:lnTo>
                  <a:lnTo>
                    <a:pt x="305" y="394"/>
                  </a:lnTo>
                  <a:lnTo>
                    <a:pt x="337" y="476"/>
                  </a:lnTo>
                  <a:lnTo>
                    <a:pt x="447" y="476"/>
                  </a:lnTo>
                  <a:lnTo>
                    <a:pt x="250" y="0"/>
                  </a:lnTo>
                  <a:lnTo>
                    <a:pt x="153" y="0"/>
                  </a:lnTo>
                  <a:lnTo>
                    <a:pt x="180" y="63"/>
                  </a:lnTo>
                  <a:lnTo>
                    <a:pt x="0" y="476"/>
                  </a:lnTo>
                  <a:close/>
                  <a:moveTo>
                    <a:pt x="224" y="187"/>
                  </a:moveTo>
                  <a:lnTo>
                    <a:pt x="268" y="299"/>
                  </a:lnTo>
                  <a:lnTo>
                    <a:pt x="178" y="299"/>
                  </a:lnTo>
                  <a:lnTo>
                    <a:pt x="224" y="187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2875" y="1326"/>
              <a:ext cx="447" cy="476"/>
            </a:xfrm>
            <a:custGeom>
              <a:avLst/>
              <a:gdLst>
                <a:gd name="T0" fmla="*/ 0 w 447"/>
                <a:gd name="T1" fmla="*/ 476 h 476"/>
                <a:gd name="T2" fmla="*/ 109 w 447"/>
                <a:gd name="T3" fmla="*/ 476 h 476"/>
                <a:gd name="T4" fmla="*/ 141 w 447"/>
                <a:gd name="T5" fmla="*/ 394 h 476"/>
                <a:gd name="T6" fmla="*/ 305 w 447"/>
                <a:gd name="T7" fmla="*/ 394 h 476"/>
                <a:gd name="T8" fmla="*/ 337 w 447"/>
                <a:gd name="T9" fmla="*/ 476 h 476"/>
                <a:gd name="T10" fmla="*/ 447 w 447"/>
                <a:gd name="T11" fmla="*/ 476 h 476"/>
                <a:gd name="T12" fmla="*/ 250 w 447"/>
                <a:gd name="T13" fmla="*/ 0 h 476"/>
                <a:gd name="T14" fmla="*/ 153 w 447"/>
                <a:gd name="T15" fmla="*/ 0 h 476"/>
                <a:gd name="T16" fmla="*/ 180 w 447"/>
                <a:gd name="T17" fmla="*/ 63 h 476"/>
                <a:gd name="T18" fmla="*/ 0 w 447"/>
                <a:gd name="T19" fmla="*/ 476 h 476"/>
                <a:gd name="T20" fmla="*/ 224 w 447"/>
                <a:gd name="T21" fmla="*/ 187 h 476"/>
                <a:gd name="T22" fmla="*/ 268 w 447"/>
                <a:gd name="T23" fmla="*/ 299 h 476"/>
                <a:gd name="T24" fmla="*/ 178 w 447"/>
                <a:gd name="T25" fmla="*/ 299 h 476"/>
                <a:gd name="T26" fmla="*/ 224 w 447"/>
                <a:gd name="T27" fmla="*/ 18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" h="476">
                  <a:moveTo>
                    <a:pt x="0" y="476"/>
                  </a:moveTo>
                  <a:lnTo>
                    <a:pt x="109" y="476"/>
                  </a:lnTo>
                  <a:lnTo>
                    <a:pt x="141" y="394"/>
                  </a:lnTo>
                  <a:lnTo>
                    <a:pt x="305" y="394"/>
                  </a:lnTo>
                  <a:lnTo>
                    <a:pt x="337" y="476"/>
                  </a:lnTo>
                  <a:lnTo>
                    <a:pt x="447" y="476"/>
                  </a:lnTo>
                  <a:lnTo>
                    <a:pt x="250" y="0"/>
                  </a:lnTo>
                  <a:lnTo>
                    <a:pt x="153" y="0"/>
                  </a:lnTo>
                  <a:lnTo>
                    <a:pt x="180" y="63"/>
                  </a:lnTo>
                  <a:lnTo>
                    <a:pt x="0" y="476"/>
                  </a:lnTo>
                  <a:moveTo>
                    <a:pt x="224" y="187"/>
                  </a:moveTo>
                  <a:lnTo>
                    <a:pt x="268" y="299"/>
                  </a:lnTo>
                  <a:lnTo>
                    <a:pt x="178" y="299"/>
                  </a:lnTo>
                  <a:lnTo>
                    <a:pt x="22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325" y="1326"/>
              <a:ext cx="249" cy="476"/>
            </a:xfrm>
            <a:custGeom>
              <a:avLst/>
              <a:gdLst>
                <a:gd name="T0" fmla="*/ 23 w 141"/>
                <a:gd name="T1" fmla="*/ 267 h 267"/>
                <a:gd name="T2" fmla="*/ 78 w 141"/>
                <a:gd name="T3" fmla="*/ 267 h 267"/>
                <a:gd name="T4" fmla="*/ 78 w 141"/>
                <a:gd name="T5" fmla="*/ 147 h 267"/>
                <a:gd name="T6" fmla="*/ 113 w 141"/>
                <a:gd name="T7" fmla="*/ 147 h 267"/>
                <a:gd name="T8" fmla="*/ 113 w 141"/>
                <a:gd name="T9" fmla="*/ 97 h 267"/>
                <a:gd name="T10" fmla="*/ 78 w 141"/>
                <a:gd name="T11" fmla="*/ 97 h 267"/>
                <a:gd name="T12" fmla="*/ 78 w 141"/>
                <a:gd name="T13" fmla="*/ 73 h 267"/>
                <a:gd name="T14" fmla="*/ 97 w 141"/>
                <a:gd name="T15" fmla="*/ 52 h 267"/>
                <a:gd name="T16" fmla="*/ 112 w 141"/>
                <a:gd name="T17" fmla="*/ 55 h 267"/>
                <a:gd name="T18" fmla="*/ 118 w 141"/>
                <a:gd name="T19" fmla="*/ 58 h 267"/>
                <a:gd name="T20" fmla="*/ 141 w 141"/>
                <a:gd name="T21" fmla="*/ 9 h 267"/>
                <a:gd name="T22" fmla="*/ 134 w 141"/>
                <a:gd name="T23" fmla="*/ 6 h 267"/>
                <a:gd name="T24" fmla="*/ 101 w 141"/>
                <a:gd name="T25" fmla="*/ 0 h 267"/>
                <a:gd name="T26" fmla="*/ 42 w 141"/>
                <a:gd name="T27" fmla="*/ 23 h 267"/>
                <a:gd name="T28" fmla="*/ 23 w 141"/>
                <a:gd name="T29" fmla="*/ 75 h 267"/>
                <a:gd name="T30" fmla="*/ 23 w 141"/>
                <a:gd name="T31" fmla="*/ 97 h 267"/>
                <a:gd name="T32" fmla="*/ 0 w 141"/>
                <a:gd name="T33" fmla="*/ 97 h 267"/>
                <a:gd name="T34" fmla="*/ 0 w 141"/>
                <a:gd name="T35" fmla="*/ 147 h 267"/>
                <a:gd name="T36" fmla="*/ 23 w 141"/>
                <a:gd name="T37" fmla="*/ 147 h 267"/>
                <a:gd name="T38" fmla="*/ 23 w 141"/>
                <a:gd name="T3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67">
                  <a:moveTo>
                    <a:pt x="23" y="267"/>
                  </a:moveTo>
                  <a:cubicBezTo>
                    <a:pt x="78" y="267"/>
                    <a:pt x="78" y="267"/>
                    <a:pt x="78" y="26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63"/>
                    <a:pt x="84" y="52"/>
                    <a:pt x="97" y="52"/>
                  </a:cubicBezTo>
                  <a:cubicBezTo>
                    <a:pt x="104" y="52"/>
                    <a:pt x="108" y="53"/>
                    <a:pt x="112" y="55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4" y="2"/>
                    <a:pt x="110" y="0"/>
                    <a:pt x="101" y="0"/>
                  </a:cubicBezTo>
                  <a:cubicBezTo>
                    <a:pt x="76" y="0"/>
                    <a:pt x="56" y="8"/>
                    <a:pt x="42" y="23"/>
                  </a:cubicBezTo>
                  <a:cubicBezTo>
                    <a:pt x="30" y="37"/>
                    <a:pt x="23" y="55"/>
                    <a:pt x="23" y="75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7"/>
                    <a:pt x="23" y="147"/>
                    <a:pt x="23" y="147"/>
                  </a:cubicBezTo>
                  <a:lnTo>
                    <a:pt x="23" y="267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2085" y="1323"/>
              <a:ext cx="410" cy="479"/>
            </a:xfrm>
            <a:custGeom>
              <a:avLst/>
              <a:gdLst>
                <a:gd name="T0" fmla="*/ 0 w 410"/>
                <a:gd name="T1" fmla="*/ 0 h 479"/>
                <a:gd name="T2" fmla="*/ 0 w 410"/>
                <a:gd name="T3" fmla="*/ 479 h 479"/>
                <a:gd name="T4" fmla="*/ 104 w 410"/>
                <a:gd name="T5" fmla="*/ 479 h 479"/>
                <a:gd name="T6" fmla="*/ 104 w 410"/>
                <a:gd name="T7" fmla="*/ 204 h 479"/>
                <a:gd name="T8" fmla="*/ 205 w 410"/>
                <a:gd name="T9" fmla="*/ 281 h 479"/>
                <a:gd name="T10" fmla="*/ 306 w 410"/>
                <a:gd name="T11" fmla="*/ 204 h 479"/>
                <a:gd name="T12" fmla="*/ 306 w 410"/>
                <a:gd name="T13" fmla="*/ 479 h 479"/>
                <a:gd name="T14" fmla="*/ 408 w 410"/>
                <a:gd name="T15" fmla="*/ 479 h 479"/>
                <a:gd name="T16" fmla="*/ 410 w 410"/>
                <a:gd name="T17" fmla="*/ 0 h 479"/>
                <a:gd name="T18" fmla="*/ 205 w 410"/>
                <a:gd name="T19" fmla="*/ 156 h 479"/>
                <a:gd name="T20" fmla="*/ 0 w 410"/>
                <a:gd name="T2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479">
                  <a:moveTo>
                    <a:pt x="0" y="0"/>
                  </a:moveTo>
                  <a:lnTo>
                    <a:pt x="0" y="479"/>
                  </a:lnTo>
                  <a:lnTo>
                    <a:pt x="104" y="479"/>
                  </a:lnTo>
                  <a:lnTo>
                    <a:pt x="104" y="204"/>
                  </a:lnTo>
                  <a:lnTo>
                    <a:pt x="205" y="281"/>
                  </a:lnTo>
                  <a:lnTo>
                    <a:pt x="306" y="204"/>
                  </a:lnTo>
                  <a:lnTo>
                    <a:pt x="306" y="479"/>
                  </a:lnTo>
                  <a:lnTo>
                    <a:pt x="408" y="479"/>
                  </a:lnTo>
                  <a:lnTo>
                    <a:pt x="410" y="0"/>
                  </a:lnTo>
                  <a:lnTo>
                    <a:pt x="205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4"/>
            <p:cNvSpPr>
              <a:spLocks noEditPoints="1"/>
            </p:cNvSpPr>
            <p:nvPr userDrawn="1"/>
          </p:nvSpPr>
          <p:spPr bwMode="auto">
            <a:xfrm>
              <a:off x="3555" y="1444"/>
              <a:ext cx="360" cy="358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6 w 204"/>
                <a:gd name="T17" fmla="*/ 120 h 201"/>
                <a:gd name="T18" fmla="*/ 204 w 204"/>
                <a:gd name="T19" fmla="*/ 120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5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2" y="148"/>
                    <a:pt x="119" y="155"/>
                    <a:pt x="104" y="155"/>
                  </a:cubicBezTo>
                  <a:cubicBezTo>
                    <a:pt x="81" y="154"/>
                    <a:pt x="62" y="140"/>
                    <a:pt x="56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3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19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"/>
            <p:cNvSpPr>
              <a:spLocks noEditPoints="1"/>
            </p:cNvSpPr>
            <p:nvPr userDrawn="1"/>
          </p:nvSpPr>
          <p:spPr bwMode="auto">
            <a:xfrm>
              <a:off x="3945" y="1444"/>
              <a:ext cx="360" cy="358"/>
            </a:xfrm>
            <a:custGeom>
              <a:avLst/>
              <a:gdLst>
                <a:gd name="T0" fmla="*/ 105 w 204"/>
                <a:gd name="T1" fmla="*/ 0 h 201"/>
                <a:gd name="T2" fmla="*/ 0 w 204"/>
                <a:gd name="T3" fmla="*/ 101 h 201"/>
                <a:gd name="T4" fmla="*/ 105 w 204"/>
                <a:gd name="T5" fmla="*/ 201 h 201"/>
                <a:gd name="T6" fmla="*/ 105 w 204"/>
                <a:gd name="T7" fmla="*/ 201 h 201"/>
                <a:gd name="T8" fmla="*/ 105 w 204"/>
                <a:gd name="T9" fmla="*/ 201 h 201"/>
                <a:gd name="T10" fmla="*/ 188 w 204"/>
                <a:gd name="T11" fmla="*/ 161 h 201"/>
                <a:gd name="T12" fmla="*/ 144 w 204"/>
                <a:gd name="T13" fmla="*/ 137 h 201"/>
                <a:gd name="T14" fmla="*/ 104 w 204"/>
                <a:gd name="T15" fmla="*/ 155 h 201"/>
                <a:gd name="T16" fmla="*/ 57 w 204"/>
                <a:gd name="T17" fmla="*/ 120 h 201"/>
                <a:gd name="T18" fmla="*/ 204 w 204"/>
                <a:gd name="T19" fmla="*/ 121 h 201"/>
                <a:gd name="T20" fmla="*/ 204 w 204"/>
                <a:gd name="T21" fmla="*/ 107 h 201"/>
                <a:gd name="T22" fmla="*/ 105 w 204"/>
                <a:gd name="T23" fmla="*/ 0 h 201"/>
                <a:gd name="T24" fmla="*/ 58 w 204"/>
                <a:gd name="T25" fmla="*/ 76 h 201"/>
                <a:gd name="T26" fmla="*/ 100 w 204"/>
                <a:gd name="T27" fmla="*/ 47 h 201"/>
                <a:gd name="T28" fmla="*/ 143 w 204"/>
                <a:gd name="T29" fmla="*/ 76 h 201"/>
                <a:gd name="T30" fmla="*/ 58 w 204"/>
                <a:gd name="T3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1">
                  <a:moveTo>
                    <a:pt x="105" y="0"/>
                  </a:moveTo>
                  <a:cubicBezTo>
                    <a:pt x="37" y="0"/>
                    <a:pt x="0" y="52"/>
                    <a:pt x="0" y="101"/>
                  </a:cubicBezTo>
                  <a:cubicBezTo>
                    <a:pt x="0" y="149"/>
                    <a:pt x="37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36" y="201"/>
                    <a:pt x="166" y="187"/>
                    <a:pt x="188" y="161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3" y="149"/>
                    <a:pt x="119" y="155"/>
                    <a:pt x="104" y="155"/>
                  </a:cubicBezTo>
                  <a:cubicBezTo>
                    <a:pt x="82" y="155"/>
                    <a:pt x="62" y="140"/>
                    <a:pt x="57" y="120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4" y="34"/>
                    <a:pt x="146" y="0"/>
                    <a:pt x="105" y="0"/>
                  </a:cubicBezTo>
                  <a:close/>
                  <a:moveTo>
                    <a:pt x="58" y="76"/>
                  </a:moveTo>
                  <a:cubicBezTo>
                    <a:pt x="65" y="58"/>
                    <a:pt x="80" y="47"/>
                    <a:pt x="100" y="47"/>
                  </a:cubicBezTo>
                  <a:cubicBezTo>
                    <a:pt x="120" y="47"/>
                    <a:pt x="135" y="57"/>
                    <a:pt x="143" y="76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4293" y="1428"/>
              <a:ext cx="41" cy="51"/>
            </a:xfrm>
            <a:custGeom>
              <a:avLst/>
              <a:gdLst>
                <a:gd name="T0" fmla="*/ 0 w 41"/>
                <a:gd name="T1" fmla="*/ 0 h 51"/>
                <a:gd name="T2" fmla="*/ 41 w 41"/>
                <a:gd name="T3" fmla="*/ 0 h 51"/>
                <a:gd name="T4" fmla="*/ 41 w 41"/>
                <a:gd name="T5" fmla="*/ 9 h 51"/>
                <a:gd name="T6" fmla="*/ 25 w 41"/>
                <a:gd name="T7" fmla="*/ 9 h 51"/>
                <a:gd name="T8" fmla="*/ 25 w 41"/>
                <a:gd name="T9" fmla="*/ 51 h 51"/>
                <a:gd name="T10" fmla="*/ 16 w 41"/>
                <a:gd name="T11" fmla="*/ 51 h 51"/>
                <a:gd name="T12" fmla="*/ 16 w 41"/>
                <a:gd name="T13" fmla="*/ 9 h 51"/>
                <a:gd name="T14" fmla="*/ 0 w 41"/>
                <a:gd name="T15" fmla="*/ 9 h 51"/>
                <a:gd name="T16" fmla="*/ 0 w 4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1">
                  <a:moveTo>
                    <a:pt x="0" y="0"/>
                  </a:moveTo>
                  <a:lnTo>
                    <a:pt x="41" y="0"/>
                  </a:lnTo>
                  <a:lnTo>
                    <a:pt x="41" y="9"/>
                  </a:lnTo>
                  <a:lnTo>
                    <a:pt x="25" y="9"/>
                  </a:lnTo>
                  <a:lnTo>
                    <a:pt x="25" y="51"/>
                  </a:lnTo>
                  <a:lnTo>
                    <a:pt x="16" y="51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4339" y="1428"/>
              <a:ext cx="51" cy="51"/>
            </a:xfrm>
            <a:custGeom>
              <a:avLst/>
              <a:gdLst>
                <a:gd name="T0" fmla="*/ 0 w 51"/>
                <a:gd name="T1" fmla="*/ 0 h 51"/>
                <a:gd name="T2" fmla="*/ 12 w 51"/>
                <a:gd name="T3" fmla="*/ 0 h 51"/>
                <a:gd name="T4" fmla="*/ 26 w 51"/>
                <a:gd name="T5" fmla="*/ 41 h 51"/>
                <a:gd name="T6" fmla="*/ 26 w 51"/>
                <a:gd name="T7" fmla="*/ 41 h 51"/>
                <a:gd name="T8" fmla="*/ 4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  <a:gd name="T14" fmla="*/ 44 w 51"/>
                <a:gd name="T15" fmla="*/ 51 h 51"/>
                <a:gd name="T16" fmla="*/ 44 w 51"/>
                <a:gd name="T17" fmla="*/ 12 h 51"/>
                <a:gd name="T18" fmla="*/ 44 w 51"/>
                <a:gd name="T19" fmla="*/ 12 h 51"/>
                <a:gd name="T20" fmla="*/ 30 w 51"/>
                <a:gd name="T21" fmla="*/ 51 h 51"/>
                <a:gd name="T22" fmla="*/ 23 w 51"/>
                <a:gd name="T23" fmla="*/ 51 h 51"/>
                <a:gd name="T24" fmla="*/ 9 w 51"/>
                <a:gd name="T25" fmla="*/ 12 h 51"/>
                <a:gd name="T26" fmla="*/ 9 w 51"/>
                <a:gd name="T27" fmla="*/ 12 h 51"/>
                <a:gd name="T28" fmla="*/ 9 w 51"/>
                <a:gd name="T29" fmla="*/ 51 h 51"/>
                <a:gd name="T30" fmla="*/ 0 w 51"/>
                <a:gd name="T31" fmla="*/ 51 h 51"/>
                <a:gd name="T32" fmla="*/ 0 w 51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12" y="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44" y="5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0" y="51"/>
                  </a:lnTo>
                  <a:lnTo>
                    <a:pt x="23" y="5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1370" y="1323"/>
              <a:ext cx="258" cy="594"/>
            </a:xfrm>
            <a:custGeom>
              <a:avLst/>
              <a:gdLst>
                <a:gd name="T0" fmla="*/ 106 w 258"/>
                <a:gd name="T1" fmla="*/ 407 h 594"/>
                <a:gd name="T2" fmla="*/ 106 w 258"/>
                <a:gd name="T3" fmla="*/ 165 h 594"/>
                <a:gd name="T4" fmla="*/ 258 w 258"/>
                <a:gd name="T5" fmla="*/ 237 h 594"/>
                <a:gd name="T6" fmla="*/ 258 w 258"/>
                <a:gd name="T7" fmla="*/ 119 h 594"/>
                <a:gd name="T8" fmla="*/ 0 w 258"/>
                <a:gd name="T9" fmla="*/ 0 h 594"/>
                <a:gd name="T10" fmla="*/ 0 w 258"/>
                <a:gd name="T11" fmla="*/ 475 h 594"/>
                <a:gd name="T12" fmla="*/ 258 w 258"/>
                <a:gd name="T13" fmla="*/ 594 h 594"/>
                <a:gd name="T14" fmla="*/ 258 w 258"/>
                <a:gd name="T15" fmla="*/ 479 h 594"/>
                <a:gd name="T16" fmla="*/ 106 w 258"/>
                <a:gd name="T17" fmla="*/ 40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94">
                  <a:moveTo>
                    <a:pt x="106" y="407"/>
                  </a:moveTo>
                  <a:lnTo>
                    <a:pt x="106" y="165"/>
                  </a:lnTo>
                  <a:lnTo>
                    <a:pt x="258" y="237"/>
                  </a:lnTo>
                  <a:lnTo>
                    <a:pt x="258" y="119"/>
                  </a:lnTo>
                  <a:lnTo>
                    <a:pt x="0" y="0"/>
                  </a:lnTo>
                  <a:lnTo>
                    <a:pt x="0" y="475"/>
                  </a:lnTo>
                  <a:lnTo>
                    <a:pt x="258" y="594"/>
                  </a:lnTo>
                  <a:lnTo>
                    <a:pt x="258" y="479"/>
                  </a:lnTo>
                  <a:lnTo>
                    <a:pt x="106" y="407"/>
                  </a:lnTo>
                  <a:close/>
                </a:path>
              </a:pathLst>
            </a:custGeom>
            <a:solidFill>
              <a:srgbClr val="BD2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1628" y="1323"/>
              <a:ext cx="256" cy="594"/>
            </a:xfrm>
            <a:custGeom>
              <a:avLst/>
              <a:gdLst>
                <a:gd name="T0" fmla="*/ 152 w 256"/>
                <a:gd name="T1" fmla="*/ 407 h 594"/>
                <a:gd name="T2" fmla="*/ 152 w 256"/>
                <a:gd name="T3" fmla="*/ 165 h 594"/>
                <a:gd name="T4" fmla="*/ 0 w 256"/>
                <a:gd name="T5" fmla="*/ 237 h 594"/>
                <a:gd name="T6" fmla="*/ 0 w 256"/>
                <a:gd name="T7" fmla="*/ 119 h 594"/>
                <a:gd name="T8" fmla="*/ 256 w 256"/>
                <a:gd name="T9" fmla="*/ 0 h 594"/>
                <a:gd name="T10" fmla="*/ 256 w 256"/>
                <a:gd name="T11" fmla="*/ 475 h 594"/>
                <a:gd name="T12" fmla="*/ 0 w 256"/>
                <a:gd name="T13" fmla="*/ 594 h 594"/>
                <a:gd name="T14" fmla="*/ 0 w 256"/>
                <a:gd name="T15" fmla="*/ 479 h 594"/>
                <a:gd name="T16" fmla="*/ 152 w 256"/>
                <a:gd name="T17" fmla="*/ 40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594">
                  <a:moveTo>
                    <a:pt x="152" y="407"/>
                  </a:moveTo>
                  <a:lnTo>
                    <a:pt x="152" y="165"/>
                  </a:lnTo>
                  <a:lnTo>
                    <a:pt x="0" y="237"/>
                  </a:lnTo>
                  <a:lnTo>
                    <a:pt x="0" y="119"/>
                  </a:lnTo>
                  <a:lnTo>
                    <a:pt x="256" y="0"/>
                  </a:lnTo>
                  <a:lnTo>
                    <a:pt x="256" y="475"/>
                  </a:lnTo>
                  <a:lnTo>
                    <a:pt x="0" y="594"/>
                  </a:lnTo>
                  <a:lnTo>
                    <a:pt x="0" y="479"/>
                  </a:lnTo>
                  <a:lnTo>
                    <a:pt x="152" y="407"/>
                  </a:lnTo>
                  <a:close/>
                </a:path>
              </a:pathLst>
            </a:custGeom>
            <a:solidFill>
              <a:srgbClr val="751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308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9" r:id="rId3"/>
    <p:sldLayoutId id="2147483691" r:id="rId4"/>
    <p:sldLayoutId id="2147483670" r:id="rId5"/>
    <p:sldLayoutId id="2147483664" r:id="rId6"/>
    <p:sldLayoutId id="2147483690" r:id="rId7"/>
    <p:sldLayoutId id="2147483665" r:id="rId8"/>
    <p:sldLayoutId id="2147483666" r:id="rId9"/>
    <p:sldLayoutId id="2147483681" r:id="rId10"/>
    <p:sldLayoutId id="2147483667" r:id="rId11"/>
    <p:sldLayoutId id="2147483693" r:id="rId12"/>
    <p:sldLayoutId id="2147483687" r:id="rId13"/>
    <p:sldLayoutId id="2147483694" r:id="rId14"/>
    <p:sldLayoutId id="2147483683" r:id="rId15"/>
    <p:sldLayoutId id="2147483692" r:id="rId16"/>
    <p:sldLayoutId id="2147483678" r:id="rId17"/>
    <p:sldLayoutId id="2147483695" r:id="rId18"/>
    <p:sldLayoutId id="2147483679" r:id="rId19"/>
    <p:sldLayoutId id="2147483677" r:id="rId20"/>
    <p:sldLayoutId id="2147483696" r:id="rId21"/>
    <p:sldLayoutId id="2147483697" r:id="rId22"/>
    <p:sldLayoutId id="2147483676" r:id="rId23"/>
    <p:sldLayoutId id="2147483671" r:id="rId24"/>
    <p:sldLayoutId id="2147483672" r:id="rId25"/>
    <p:sldLayoutId id="214748383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750"/>
        </a:spcBef>
        <a:buFont typeface="Wingdings" panose="05000000000000000000" pitchFamily="2" charset="2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714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4572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429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0287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7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1530" y="1687876"/>
            <a:ext cx="8680941" cy="1055327"/>
          </a:xfrm>
        </p:spPr>
        <p:txBody>
          <a:bodyPr/>
          <a:lstStyle/>
          <a:p>
            <a:r>
              <a:rPr lang="en-US" sz="2800" b="1" dirty="0">
                <a:latin typeface="Candara" panose="020E0502030303020204" pitchFamily="34" charset="0"/>
              </a:rPr>
              <a:t>Static Analysis Methods for Detection of Microsoft Office Exploits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CA8A2-BA66-444F-8424-BA3A81A8A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1529" y="3144633"/>
            <a:ext cx="4360256" cy="734424"/>
          </a:xfrm>
        </p:spPr>
        <p:txBody>
          <a:bodyPr/>
          <a:lstStyle/>
          <a:p>
            <a:r>
              <a:rPr lang="en-US" sz="2400" b="1" dirty="0">
                <a:latin typeface="Candara" panose="020E0502030303020204" pitchFamily="34" charset="0"/>
              </a:rPr>
              <a:t>CHINTAN SHAH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VIRUS BULLETIN 2019 , LONDON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BAB38-7AA3-486E-9483-271D51B5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31" y="98296"/>
            <a:ext cx="3757611" cy="4851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D2556-84A2-4802-8CA4-AC69DC76C25D}"/>
              </a:ext>
            </a:extLst>
          </p:cNvPr>
          <p:cNvSpPr txBox="1"/>
          <p:nvPr/>
        </p:nvSpPr>
        <p:spPr>
          <a:xfrm>
            <a:off x="159125" y="98294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Data streams in Control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9580-4847-46CB-A79B-1394C55093ED}"/>
              </a:ext>
            </a:extLst>
          </p:cNvPr>
          <p:cNvSpPr txBox="1"/>
          <p:nvPr/>
        </p:nvSpPr>
        <p:spPr>
          <a:xfrm>
            <a:off x="159125" y="735308"/>
            <a:ext cx="5209404" cy="42201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RTF Control Words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Primarily used for document formatting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Takes parameters and data</a:t>
            </a:r>
          </a:p>
          <a:p>
            <a:pPr>
              <a:spcBef>
                <a:spcPts val="400"/>
              </a:spcBef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Destination Control Words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Carries special meaning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Can consume streams of data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No restriction on the type of data it can consume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&gt; 1000 such control words 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2994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6460E-77AE-4536-8538-170A32423AD8}"/>
              </a:ext>
            </a:extLst>
          </p:cNvPr>
          <p:cNvSpPr txBox="1"/>
          <p:nvPr/>
        </p:nvSpPr>
        <p:spPr>
          <a:xfrm>
            <a:off x="155553" y="176114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Data streams in Control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84170-F2F9-40B8-8D09-ADF71F36476D}"/>
              </a:ext>
            </a:extLst>
          </p:cNvPr>
          <p:cNvSpPr txBox="1"/>
          <p:nvPr/>
        </p:nvSpPr>
        <p:spPr>
          <a:xfrm>
            <a:off x="155553" y="753547"/>
            <a:ext cx="8579644" cy="418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abused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malicious payloads 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shellcodes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obfuscate stream to break immature </a:t>
            </a:r>
          </a:p>
          <a:p>
            <a:pPr lvl="2">
              <a:spcBef>
                <a:spcPts val="400"/>
              </a:spcBef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parsers / make analysis difficult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A0276-C1AA-49CE-B79B-7BC38BB872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2971801"/>
            <a:ext cx="8917010" cy="1928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27EDA-AEA9-4269-B511-B27760134198}"/>
              </a:ext>
            </a:extLst>
          </p:cNvPr>
          <p:cNvSpPr txBox="1"/>
          <p:nvPr/>
        </p:nvSpPr>
        <p:spPr>
          <a:xfrm>
            <a:off x="408803" y="4080637"/>
            <a:ext cx="3257551" cy="618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Malicious code in pFragments RTF control word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D7344-53BC-4D0B-B738-245C2AA79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73" y="121822"/>
            <a:ext cx="3386975" cy="2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E83A4-53FF-4C87-B785-68C8AF249FC5}"/>
              </a:ext>
            </a:extLst>
          </p:cNvPr>
          <p:cNvSpPr txBox="1"/>
          <p:nvPr/>
        </p:nvSpPr>
        <p:spPr>
          <a:xfrm>
            <a:off x="5601474" y="2104673"/>
            <a:ext cx="3133725" cy="618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Shellcode in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Leveltext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RTF control word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A6319-E5CB-4C8D-ABD3-8A9F2C4A64F8}"/>
              </a:ext>
            </a:extLst>
          </p:cNvPr>
          <p:cNvSpPr txBox="1"/>
          <p:nvPr/>
        </p:nvSpPr>
        <p:spPr>
          <a:xfrm>
            <a:off x="155553" y="176114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Data streams in Control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F8C3D-BB63-4EE2-A1C0-308FF364C95D}"/>
              </a:ext>
            </a:extLst>
          </p:cNvPr>
          <p:cNvSpPr txBox="1"/>
          <p:nvPr/>
        </p:nvSpPr>
        <p:spPr>
          <a:xfrm>
            <a:off x="155553" y="742950"/>
            <a:ext cx="8729663" cy="21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readers handles obfuscation attempts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and scan streams to destination control words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detect many auxiliary strategies in the exploit</a:t>
            </a:r>
          </a:p>
          <a:p>
            <a:pPr>
              <a:spcBef>
                <a:spcPts val="400"/>
              </a:spcBef>
            </a:pPr>
            <a:endParaRPr lang="en-IN" sz="2200" dirty="0"/>
          </a:p>
          <a:p>
            <a:pPr>
              <a:lnSpc>
                <a:spcPct val="95000"/>
              </a:lnSpc>
            </a:pPr>
            <a:endParaRPr lang="en-IN" sz="1200" dirty="0"/>
          </a:p>
        </p:txBody>
      </p:sp>
      <p:pic>
        <p:nvPicPr>
          <p:cNvPr id="6" name="Picture 5" descr="CVE&#10;">
            <a:extLst>
              <a:ext uri="{FF2B5EF4-FFF2-40B4-BE49-F238E27FC236}">
                <a16:creationId xmlns:a16="http://schemas.microsoft.com/office/drawing/2014/main" id="{B00A5C8D-2D26-4D65-9191-7EA76B4DC0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7" y="2464594"/>
            <a:ext cx="3050734" cy="24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E1530-A9EB-4C3C-A96F-CC8CE61049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83" y="2571750"/>
            <a:ext cx="4743451" cy="22359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6AC7B3B-9B05-4365-A4A8-5313A5D1EB97}"/>
              </a:ext>
            </a:extLst>
          </p:cNvPr>
          <p:cNvSpPr/>
          <p:nvPr/>
        </p:nvSpPr>
        <p:spPr>
          <a:xfrm>
            <a:off x="3649652" y="3637348"/>
            <a:ext cx="492919" cy="28575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6BE0A-B284-4603-83EC-9D588A9943F9}"/>
              </a:ext>
            </a:extLst>
          </p:cNvPr>
          <p:cNvSpPr txBox="1"/>
          <p:nvPr/>
        </p:nvSpPr>
        <p:spPr>
          <a:xfrm>
            <a:off x="462756" y="3864769"/>
            <a:ext cx="2640207" cy="618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 file in “Datastore” control word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E1D49E-ED11-461A-BA54-284EE7059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990" y="677971"/>
            <a:ext cx="8114672" cy="2887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Overlay streams in RTF</a:t>
            </a:r>
          </a:p>
          <a:p>
            <a:pPr marL="51435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rendering engines will ignore this data while processing</a:t>
            </a:r>
          </a:p>
          <a:p>
            <a:pPr marL="51435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RTF exploits appends additional streams after EOF</a:t>
            </a:r>
          </a:p>
          <a:p>
            <a:pPr marL="51435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adopted auxiliary method to hide malicious resources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8A211-7CD1-43EF-A05F-73A32C0D4A30}"/>
              </a:ext>
            </a:extLst>
          </p:cNvPr>
          <p:cNvSpPr txBox="1"/>
          <p:nvPr/>
        </p:nvSpPr>
        <p:spPr>
          <a:xfrm>
            <a:off x="141265" y="108148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Overlay Data Streams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42036-902D-42EB-97B7-581BD5FE9C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" y="2378868"/>
            <a:ext cx="4452302" cy="247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01BFA-F884-4B56-9893-D67386C000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78" y="2354973"/>
            <a:ext cx="4501674" cy="25027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347D9-13D9-4D85-9EBD-75A40D5950F2}"/>
              </a:ext>
            </a:extLst>
          </p:cNvPr>
          <p:cNvSpPr txBox="1"/>
          <p:nvPr/>
        </p:nvSpPr>
        <p:spPr>
          <a:xfrm>
            <a:off x="1135855" y="3922739"/>
            <a:ext cx="3221833" cy="881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CVE-2015-1641 – 380 KB of overlay stream [ Stores staged shellcode and Decoy document ] 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19158-F451-46F4-AAA2-D3017446E9C8}"/>
              </a:ext>
            </a:extLst>
          </p:cNvPr>
          <p:cNvSpPr txBox="1"/>
          <p:nvPr/>
        </p:nvSpPr>
        <p:spPr>
          <a:xfrm>
            <a:off x="5225630" y="3922740"/>
            <a:ext cx="3239714" cy="618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CVE-2017-11826 – 189KB of overlay stream is a red flag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A19D3-86D2-4F77-88A4-364BB75BCF58}"/>
              </a:ext>
            </a:extLst>
          </p:cNvPr>
          <p:cNvSpPr txBox="1"/>
          <p:nvPr/>
        </p:nvSpPr>
        <p:spPr>
          <a:xfrm>
            <a:off x="226990" y="171189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RTF – Overlay Data Streams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AAF8-9603-41A6-8E62-F1B70CE55DEF}"/>
              </a:ext>
            </a:extLst>
          </p:cNvPr>
          <p:cNvSpPr txBox="1"/>
          <p:nvPr/>
        </p:nvSpPr>
        <p:spPr>
          <a:xfrm>
            <a:off x="226990" y="658184"/>
            <a:ext cx="8102623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for data at the end of the file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to extract and analyze further for malicious indicators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volumes : almost always suspicious</a:t>
            </a:r>
          </a:p>
          <a:p>
            <a:pPr>
              <a:lnSpc>
                <a:spcPct val="95000"/>
              </a:lnSpc>
            </a:pPr>
            <a:endParaRPr lang="en-IN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F138D-ED02-4B9E-AC44-296A2A2E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46436"/>
              </p:ext>
            </p:extLst>
          </p:nvPr>
        </p:nvGraphicFramePr>
        <p:xfrm>
          <a:off x="294005" y="2443403"/>
          <a:ext cx="8557103" cy="239291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1821">
                  <a:extLst>
                    <a:ext uri="{9D8B030D-6E8A-4147-A177-3AD203B41FA5}">
                      <a16:colId xmlns:a16="http://schemas.microsoft.com/office/drawing/2014/main" val="1205169262"/>
                    </a:ext>
                  </a:extLst>
                </a:gridCol>
                <a:gridCol w="2852641">
                  <a:extLst>
                    <a:ext uri="{9D8B030D-6E8A-4147-A177-3AD203B41FA5}">
                      <a16:colId xmlns:a16="http://schemas.microsoft.com/office/drawing/2014/main" val="1991677023"/>
                    </a:ext>
                  </a:extLst>
                </a:gridCol>
                <a:gridCol w="2852641">
                  <a:extLst>
                    <a:ext uri="{9D8B030D-6E8A-4147-A177-3AD203B41FA5}">
                      <a16:colId xmlns:a16="http://schemas.microsoft.com/office/drawing/2014/main" val="1512122216"/>
                    </a:ext>
                  </a:extLst>
                </a:gridCol>
              </a:tblGrid>
              <a:tr h="445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 of RTF Overlay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RTF documents with Overlay tested: 5000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61109"/>
                  </a:ext>
                </a:extLst>
              </a:tr>
              <a:tr h="445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RTF documents with Overlay &gt; 100 B: 4655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02135"/>
                  </a:ext>
                </a:extLst>
              </a:tr>
              <a:tr h="445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Overlay &gt; 300 B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Found: 4250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Malicious:  3973 [ 93.5%]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287700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B &gt; Overlay &lt; = 300 B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Found: 405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Malicious: 368 [ 91% ]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4811"/>
                  </a:ext>
                </a:extLst>
              </a:tr>
              <a:tr h="457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B &gt; Overlay &lt;= 100 B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Found: 345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Malicious: 311 [ 90% ]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41481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F6D94E-0174-4821-B84F-785EE538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" y="2343956"/>
            <a:ext cx="3993357" cy="26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E1D49E-ED11-461A-BA54-284EE7059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5934" y="668164"/>
            <a:ext cx="8253121" cy="1528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 in RTF: </a:t>
            </a:r>
          </a:p>
          <a:p>
            <a:pPr marL="5143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 objects : Stored as a data to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{\object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word</a:t>
            </a:r>
          </a:p>
          <a:p>
            <a:pPr marL="5143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OLESaveToStream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Stored in OLE1.0NativeStream format</a:t>
            </a:r>
          </a:p>
          <a:p>
            <a:pPr marL="5143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Modifiers indicates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</a:t>
            </a:r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objemb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Embedded OLE object in RTF</a:t>
            </a:r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objautlink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Linked OLE object in RTF. Can be external resource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Exploitaton:</a:t>
            </a:r>
          </a:p>
          <a:p>
            <a:pPr marL="62865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Easy: Can be quickly adapted to target victims</a:t>
            </a:r>
          </a:p>
          <a:p>
            <a:pPr marL="62865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trends : Remote code download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Invoke resp. resource handler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Code execute</a:t>
            </a:r>
          </a:p>
          <a:p>
            <a:pPr marL="0" lvl="2" indent="0">
              <a:lnSpc>
                <a:spcPct val="100000"/>
              </a:lnSpc>
              <a:buNone/>
            </a:pPr>
            <a:endParaRPr lang="en-US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13AF3-AC92-4757-B65C-E8C547FB0319}"/>
              </a:ext>
            </a:extLst>
          </p:cNvPr>
          <p:cNvSpPr txBox="1"/>
          <p:nvPr/>
        </p:nvSpPr>
        <p:spPr>
          <a:xfrm>
            <a:off x="226990" y="119771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Object Linking and Embedding</a:t>
            </a:r>
          </a:p>
        </p:txBody>
      </p:sp>
    </p:spTree>
    <p:extLst>
      <p:ext uri="{BB962C8B-B14F-4D97-AF65-F5344CB8AC3E}">
        <p14:creationId xmlns:p14="http://schemas.microsoft.com/office/powerpoint/2010/main" val="3811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4007E-50FB-4DE4-A051-E41787FD623B}"/>
              </a:ext>
            </a:extLst>
          </p:cNvPr>
          <p:cNvSpPr txBox="1"/>
          <p:nvPr/>
        </p:nvSpPr>
        <p:spPr>
          <a:xfrm>
            <a:off x="197010" y="133714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Object Linking and Embedding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2C5A3E-1E4B-4524-B55D-6B3A6EB30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117"/>
            <a:ext cx="4255069" cy="2850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C1F436-D315-4489-86E7-CB9ADB8D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577"/>
            <a:ext cx="9144403" cy="1353342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7F6BA9C3-7F43-48C2-864C-A5F8AF7CFC6D}"/>
              </a:ext>
            </a:extLst>
          </p:cNvPr>
          <p:cNvSpPr/>
          <p:nvPr/>
        </p:nvSpPr>
        <p:spPr>
          <a:xfrm>
            <a:off x="7037882" y="1109273"/>
            <a:ext cx="239843" cy="1413106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7DCE7BEE-D9F5-4181-A054-0AB96CA68F97}"/>
              </a:ext>
            </a:extLst>
          </p:cNvPr>
          <p:cNvSpPr/>
          <p:nvPr/>
        </p:nvSpPr>
        <p:spPr>
          <a:xfrm>
            <a:off x="4242217" y="2331545"/>
            <a:ext cx="3035508" cy="262139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8F9BF9-28DE-48B0-9236-038869F301C2}"/>
              </a:ext>
            </a:extLst>
          </p:cNvPr>
          <p:cNvSpPr txBox="1"/>
          <p:nvPr/>
        </p:nvSpPr>
        <p:spPr>
          <a:xfrm>
            <a:off x="4431957" y="2607878"/>
            <a:ext cx="482696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{\Object 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Destination control word for OLE object</a:t>
            </a:r>
          </a:p>
          <a:p>
            <a:pPr marL="396000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objautlink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Linked object</a:t>
            </a:r>
          </a:p>
          <a:p>
            <a:pPr marL="396000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objclass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Class of OLE object.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Word.document.8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objautlink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linked word document to container app.</a:t>
            </a:r>
          </a:p>
          <a:p>
            <a:pPr marL="396000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objdata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OLE1.0NativeStream</a:t>
            </a:r>
          </a:p>
          <a:p>
            <a:pPr>
              <a:lnSpc>
                <a:spcPct val="95000"/>
              </a:lnSpc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932F34-BAEB-4033-87C1-B7376720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86" y="2293117"/>
            <a:ext cx="5485879" cy="2585229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D5CA7D82-3075-41A4-BEFF-00B5411D1A58}"/>
              </a:ext>
            </a:extLst>
          </p:cNvPr>
          <p:cNvSpPr/>
          <p:nvPr/>
        </p:nvSpPr>
        <p:spPr>
          <a:xfrm>
            <a:off x="5893722" y="1254172"/>
            <a:ext cx="239843" cy="141310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A857D0FB-8D16-41CD-B65A-1B5BC34798E4}"/>
              </a:ext>
            </a:extLst>
          </p:cNvPr>
          <p:cNvSpPr/>
          <p:nvPr/>
        </p:nvSpPr>
        <p:spPr>
          <a:xfrm>
            <a:off x="5503895" y="2458385"/>
            <a:ext cx="623432" cy="284793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08AE0B-DFA7-45BC-B47D-4427D0EE5798}"/>
              </a:ext>
            </a:extLst>
          </p:cNvPr>
          <p:cNvSpPr txBox="1"/>
          <p:nvPr/>
        </p:nvSpPr>
        <p:spPr>
          <a:xfrm>
            <a:off x="772628" y="2510249"/>
            <a:ext cx="382695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OLE2 Compound Document within OLE1.0NativeStream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AADFEE1D-B762-43D1-B544-9ABABAB88D42}"/>
              </a:ext>
            </a:extLst>
          </p:cNvPr>
          <p:cNvSpPr/>
          <p:nvPr/>
        </p:nvSpPr>
        <p:spPr>
          <a:xfrm>
            <a:off x="2011845" y="1448841"/>
            <a:ext cx="239843" cy="102376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8AB403-31EF-4A91-ACDE-4C8CFD7C5870}"/>
              </a:ext>
            </a:extLst>
          </p:cNvPr>
          <p:cNvSpPr txBox="1"/>
          <p:nvPr/>
        </p:nvSpPr>
        <p:spPr>
          <a:xfrm>
            <a:off x="5589040" y="2823264"/>
            <a:ext cx="282223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OLE1.0NativeStream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9" grpId="0"/>
      <p:bldP spid="29" grpId="1"/>
      <p:bldP spid="31" grpId="0" animBg="1"/>
      <p:bldP spid="31" grpId="1" animBg="1"/>
      <p:bldP spid="32" grpId="0" animBg="1"/>
      <p:bldP spid="32" grpId="1" animBg="1"/>
      <p:bldP spid="33" grpId="0"/>
      <p:bldP spid="34" grpId="0" animBg="1"/>
      <p:bldP spid="35" grpId="0"/>
      <p:bldP spid="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9BD16-29EE-4651-B92C-1CBDD251FB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" y="886081"/>
            <a:ext cx="4436713" cy="206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3DFA7-CF4F-4242-BA59-78019296C0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5" y="3272315"/>
            <a:ext cx="4460875" cy="15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7110D5-1E86-4078-AEE6-0B610DB1F1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44" y="1128713"/>
            <a:ext cx="3241676" cy="3464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855F389-12B5-4997-AE41-C67A24FB9816}"/>
              </a:ext>
            </a:extLst>
          </p:cNvPr>
          <p:cNvSpPr/>
          <p:nvPr/>
        </p:nvSpPr>
        <p:spPr>
          <a:xfrm>
            <a:off x="4795043" y="3808971"/>
            <a:ext cx="335756" cy="264319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EEF8A7-1868-4F75-81C2-00B17A30F27A}"/>
              </a:ext>
            </a:extLst>
          </p:cNvPr>
          <p:cNvSpPr/>
          <p:nvPr/>
        </p:nvSpPr>
        <p:spPr>
          <a:xfrm>
            <a:off x="-347664" y="1400175"/>
            <a:ext cx="484632" cy="978408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B42C30C-EDAC-4680-99B5-3EBFF5CFFD7C}"/>
              </a:ext>
            </a:extLst>
          </p:cNvPr>
          <p:cNvSpPr/>
          <p:nvPr/>
        </p:nvSpPr>
        <p:spPr>
          <a:xfrm>
            <a:off x="1864519" y="3008867"/>
            <a:ext cx="235744" cy="245588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C5010-1BBB-4B69-8AED-7C85B3BCEC4A}"/>
              </a:ext>
            </a:extLst>
          </p:cNvPr>
          <p:cNvSpPr txBox="1"/>
          <p:nvPr/>
        </p:nvSpPr>
        <p:spPr>
          <a:xfrm>
            <a:off x="5272089" y="221456"/>
            <a:ext cx="3818513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CVE-2015-2424: Embedded code inside OLE object</a:t>
            </a:r>
            <a:endParaRPr 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C0121-D554-4E93-8C40-420A5DC98C92}"/>
              </a:ext>
            </a:extLst>
          </p:cNvPr>
          <p:cNvSpPr txBox="1"/>
          <p:nvPr/>
        </p:nvSpPr>
        <p:spPr>
          <a:xfrm>
            <a:off x="226990" y="119771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Object Linking and Embedding</a:t>
            </a:r>
          </a:p>
        </p:txBody>
      </p:sp>
    </p:spTree>
    <p:extLst>
      <p:ext uri="{BB962C8B-B14F-4D97-AF65-F5344CB8AC3E}">
        <p14:creationId xmlns:p14="http://schemas.microsoft.com/office/powerpoint/2010/main" val="20152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F8B0A-702A-4601-B803-6EEAF031F939}"/>
              </a:ext>
            </a:extLst>
          </p:cNvPr>
          <p:cNvSpPr txBox="1"/>
          <p:nvPr/>
        </p:nvSpPr>
        <p:spPr>
          <a:xfrm>
            <a:off x="159533" y="101352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– File Parsing and Inspection in Static Analysis Engine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53945-0B3D-49D9-A157-E2CB79FF9C5D}"/>
              </a:ext>
            </a:extLst>
          </p:cNvPr>
          <p:cNvSpPr/>
          <p:nvPr/>
        </p:nvSpPr>
        <p:spPr>
          <a:xfrm>
            <a:off x="134911" y="689548"/>
            <a:ext cx="622741" cy="407372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endParaRPr lang="en-US" sz="2000" dirty="0"/>
          </a:p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endParaRPr lang="en-US" sz="2000" dirty="0"/>
          </a:p>
          <a:p>
            <a:pPr>
              <a:lnSpc>
                <a:spcPct val="95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RTF FILE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67055A-1F24-4CA0-990A-B9E098BD6636}"/>
              </a:ext>
            </a:extLst>
          </p:cNvPr>
          <p:cNvSpPr/>
          <p:nvPr/>
        </p:nvSpPr>
        <p:spPr>
          <a:xfrm>
            <a:off x="757652" y="1113017"/>
            <a:ext cx="906256" cy="325272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49498-AE90-4CEB-948A-3957391ED8F7}"/>
              </a:ext>
            </a:extLst>
          </p:cNvPr>
          <p:cNvSpPr/>
          <p:nvPr/>
        </p:nvSpPr>
        <p:spPr>
          <a:xfrm>
            <a:off x="1663910" y="674555"/>
            <a:ext cx="2615784" cy="1566476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 file for OLE objects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\object..\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objemb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\object..\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objautlink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Word.document.8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Word.document.12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 Packages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</a:pP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53407E-AC86-46B1-92C5-E9BEC242CFF2}"/>
              </a:ext>
            </a:extLst>
          </p:cNvPr>
          <p:cNvSpPr/>
          <p:nvPr/>
        </p:nvSpPr>
        <p:spPr>
          <a:xfrm>
            <a:off x="4279696" y="1071796"/>
            <a:ext cx="644574" cy="269823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FCD38-6D6D-4E25-8BDE-9D269815E1EC}"/>
              </a:ext>
            </a:extLst>
          </p:cNvPr>
          <p:cNvSpPr/>
          <p:nvPr/>
        </p:nvSpPr>
        <p:spPr>
          <a:xfrm>
            <a:off x="4924270" y="674555"/>
            <a:ext cx="1499015" cy="8769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OLE1.0NativeStream Data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8DEE7-5420-41D0-B676-FCFC7AD496D6}"/>
              </a:ext>
            </a:extLst>
          </p:cNvPr>
          <p:cNvSpPr/>
          <p:nvPr/>
        </p:nvSpPr>
        <p:spPr>
          <a:xfrm>
            <a:off x="2780679" y="2530778"/>
            <a:ext cx="1499015" cy="6655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OLE packages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9AD5C2F-6755-404D-87F8-C75512AC533E}"/>
              </a:ext>
            </a:extLst>
          </p:cNvPr>
          <p:cNvSpPr/>
          <p:nvPr/>
        </p:nvSpPr>
        <p:spPr>
          <a:xfrm>
            <a:off x="6423285" y="1020674"/>
            <a:ext cx="547140" cy="257524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7AA00-E1D2-43D1-979A-6ABF2279D3B6}"/>
              </a:ext>
            </a:extLst>
          </p:cNvPr>
          <p:cNvSpPr/>
          <p:nvPr/>
        </p:nvSpPr>
        <p:spPr>
          <a:xfrm>
            <a:off x="6947941" y="723563"/>
            <a:ext cx="1873770" cy="714726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OLE2.0 Compound Doc.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10036D8-9A75-4C42-AAF4-64B8AF29B448}"/>
              </a:ext>
            </a:extLst>
          </p:cNvPr>
          <p:cNvSpPr/>
          <p:nvPr/>
        </p:nvSpPr>
        <p:spPr>
          <a:xfrm>
            <a:off x="7634356" y="1438289"/>
            <a:ext cx="352269" cy="485454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24794-4A06-4BEB-86EB-F24F2077A2A2}"/>
              </a:ext>
            </a:extLst>
          </p:cNvPr>
          <p:cNvSpPr/>
          <p:nvPr/>
        </p:nvSpPr>
        <p:spPr>
          <a:xfrm>
            <a:off x="6947941" y="1923743"/>
            <a:ext cx="1873770" cy="104931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b="1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MS-CFB Analyzer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Parse CDF extract Storage and object streams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3CD83DB-D01C-483C-9D32-C744270A8917}"/>
              </a:ext>
            </a:extLst>
          </p:cNvPr>
          <p:cNvSpPr/>
          <p:nvPr/>
        </p:nvSpPr>
        <p:spPr>
          <a:xfrm>
            <a:off x="7597493" y="2973054"/>
            <a:ext cx="352269" cy="485454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ED44C-4DA0-41D1-A775-065B0028E800}"/>
              </a:ext>
            </a:extLst>
          </p:cNvPr>
          <p:cNvSpPr/>
          <p:nvPr/>
        </p:nvSpPr>
        <p:spPr>
          <a:xfrm>
            <a:off x="7016011" y="3458508"/>
            <a:ext cx="1993078" cy="130475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streams for malicious indicators ( Shellcodes , extract Scripts, executables etc.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analysis )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789AFC-9D3D-43A0-BFA8-CA11C2564AE5}"/>
              </a:ext>
            </a:extLst>
          </p:cNvPr>
          <p:cNvSpPr/>
          <p:nvPr/>
        </p:nvSpPr>
        <p:spPr>
          <a:xfrm>
            <a:off x="3620125" y="2241031"/>
            <a:ext cx="269823" cy="275517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5E0CD49-0F9F-4D3A-AFBC-8FD35698CA2E}"/>
              </a:ext>
            </a:extLst>
          </p:cNvPr>
          <p:cNvSpPr/>
          <p:nvPr/>
        </p:nvSpPr>
        <p:spPr>
          <a:xfrm>
            <a:off x="5480138" y="1551480"/>
            <a:ext cx="352269" cy="372263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0CAA59-9EEB-4E55-8947-7D1637C6EDE6}"/>
              </a:ext>
            </a:extLst>
          </p:cNvPr>
          <p:cNvSpPr/>
          <p:nvPr/>
        </p:nvSpPr>
        <p:spPr>
          <a:xfrm>
            <a:off x="4799345" y="1922581"/>
            <a:ext cx="1873770" cy="80140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and Extract OOXML Documents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208ED0-3FEF-47CD-A1A5-64209467EE48}"/>
              </a:ext>
            </a:extLst>
          </p:cNvPr>
          <p:cNvSpPr/>
          <p:nvPr/>
        </p:nvSpPr>
        <p:spPr>
          <a:xfrm>
            <a:off x="4799345" y="3070756"/>
            <a:ext cx="1873770" cy="104931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b="1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OOXML Analyzer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embedded ActiveX control for indicators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02D4495-3859-40A4-B8E3-E648F764FC05}"/>
              </a:ext>
            </a:extLst>
          </p:cNvPr>
          <p:cNvSpPr/>
          <p:nvPr/>
        </p:nvSpPr>
        <p:spPr>
          <a:xfrm>
            <a:off x="5497643" y="2637309"/>
            <a:ext cx="253898" cy="452464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A8FCF7F-1023-4D11-880C-1E1F32CEAB09}"/>
              </a:ext>
            </a:extLst>
          </p:cNvPr>
          <p:cNvSpPr/>
          <p:nvPr/>
        </p:nvSpPr>
        <p:spPr>
          <a:xfrm>
            <a:off x="3897443" y="4264701"/>
            <a:ext cx="3118567" cy="364007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D3929C2-DD53-4BA5-A858-84B6009043A0}"/>
              </a:ext>
            </a:extLst>
          </p:cNvPr>
          <p:cNvSpPr/>
          <p:nvPr/>
        </p:nvSpPr>
        <p:spPr>
          <a:xfrm>
            <a:off x="3889948" y="3196303"/>
            <a:ext cx="273892" cy="1332737"/>
          </a:xfrm>
          <a:prstGeom prst="down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9B3B3-474C-48E1-996F-DAE212F100C4}"/>
              </a:ext>
            </a:extLst>
          </p:cNvPr>
          <p:cNvSpPr/>
          <p:nvPr/>
        </p:nvSpPr>
        <p:spPr>
          <a:xfrm>
            <a:off x="1334125" y="4264701"/>
            <a:ext cx="1905337" cy="59211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Overlay Data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EE69F14-06C6-4F3B-8814-33AC12B3F217}"/>
              </a:ext>
            </a:extLst>
          </p:cNvPr>
          <p:cNvSpPr/>
          <p:nvPr/>
        </p:nvSpPr>
        <p:spPr>
          <a:xfrm>
            <a:off x="757652" y="4371184"/>
            <a:ext cx="576472" cy="257524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7CAFA49-53FB-4763-83BB-15EB2E328B86}"/>
              </a:ext>
            </a:extLst>
          </p:cNvPr>
          <p:cNvSpPr/>
          <p:nvPr/>
        </p:nvSpPr>
        <p:spPr>
          <a:xfrm>
            <a:off x="3246957" y="4340183"/>
            <a:ext cx="650484" cy="288525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452607-A31B-44E4-AD21-0A1317A304ED}"/>
              </a:ext>
            </a:extLst>
          </p:cNvPr>
          <p:cNvSpPr/>
          <p:nvPr/>
        </p:nvSpPr>
        <p:spPr>
          <a:xfrm>
            <a:off x="1334125" y="3303984"/>
            <a:ext cx="1912832" cy="6791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control words with data streams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79CDE29-297D-4890-9F39-611F04D020B0}"/>
              </a:ext>
            </a:extLst>
          </p:cNvPr>
          <p:cNvSpPr/>
          <p:nvPr/>
        </p:nvSpPr>
        <p:spPr>
          <a:xfrm>
            <a:off x="777003" y="3672030"/>
            <a:ext cx="576472" cy="257524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39A81AC-A681-410E-A99A-094F6F609BEC}"/>
              </a:ext>
            </a:extLst>
          </p:cNvPr>
          <p:cNvSpPr/>
          <p:nvPr/>
        </p:nvSpPr>
        <p:spPr>
          <a:xfrm>
            <a:off x="3239462" y="3683431"/>
            <a:ext cx="747922" cy="255237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A36D5DD-BCD9-4AE7-93B0-E2B2F99B058E}"/>
              </a:ext>
            </a:extLst>
          </p:cNvPr>
          <p:cNvSpPr/>
          <p:nvPr/>
        </p:nvSpPr>
        <p:spPr>
          <a:xfrm>
            <a:off x="4252525" y="2516548"/>
            <a:ext cx="567749" cy="209860"/>
          </a:xfrm>
          <a:prstGeom prst="rightArrow">
            <a:avLst/>
          </a:prstGeom>
          <a:solidFill>
            <a:srgbClr val="E6E7E8"/>
          </a:solidFill>
          <a:ln>
            <a:noFill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815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FE660-BF4D-4351-8068-AB8478E9DAEC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Speaker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9BE9B-FE23-4042-822A-EA2F97F5CE3C}"/>
              </a:ext>
            </a:extLst>
          </p:cNvPr>
          <p:cNvSpPr txBox="1"/>
          <p:nvPr/>
        </p:nvSpPr>
        <p:spPr>
          <a:xfrm>
            <a:off x="221456" y="814388"/>
            <a:ext cx="8843963" cy="46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Chintan Shah</a:t>
            </a:r>
          </a:p>
          <a:p>
            <a:pPr marL="800100" lvl="1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 14 Years in the Network Security Industry</a:t>
            </a:r>
          </a:p>
          <a:p>
            <a:pPr marL="800100" lvl="1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Currently working as a Security Researcher with McAfee IPS team</a:t>
            </a:r>
          </a:p>
          <a:p>
            <a:pPr marL="800100" lvl="1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Passionate about researching on targeted attacks. Uncovered multiple targeted and espionage attacks on Govt. organizations in the past</a:t>
            </a:r>
          </a:p>
          <a:p>
            <a:pPr marL="800100" lvl="1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Focus on : Fuzzing, Vulnerability Research, Rev. Engg exploits and developing detection solutions for the products</a:t>
            </a:r>
          </a:p>
          <a:p>
            <a:pPr marL="800100" lvl="1" indent="-3429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time speaker at Virus Bulletin</a:t>
            </a:r>
          </a:p>
          <a:p>
            <a:pPr>
              <a:lnSpc>
                <a:spcPct val="95000"/>
              </a:lnSpc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DF63A0-61D6-4901-81B5-9162D446D261}"/>
              </a:ext>
            </a:extLst>
          </p:cNvPr>
          <p:cNvSpPr txBox="1"/>
          <p:nvPr/>
        </p:nvSpPr>
        <p:spPr>
          <a:xfrm>
            <a:off x="84583" y="138299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 XML – COM Object Loading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F603E-9E98-47C7-A213-736358C106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6" y="2001187"/>
            <a:ext cx="6043094" cy="2910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2E983-52F5-4F71-8430-634144213EB4}"/>
              </a:ext>
            </a:extLst>
          </p:cNvPr>
          <p:cNvSpPr txBox="1"/>
          <p:nvPr/>
        </p:nvSpPr>
        <p:spPr>
          <a:xfrm>
            <a:off x="157705" y="599964"/>
            <a:ext cx="873895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 COM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loading ( Windows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mitigations bypass )</a:t>
            </a:r>
          </a:p>
          <a:p>
            <a:pPr marL="5148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Critical to inspect ActiveX objects load mechanism on OOXML </a:t>
            </a:r>
          </a:p>
          <a:p>
            <a:pPr marL="5148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Classic method used in many exploits for manipulating process heap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AEB74D-E5A3-44E5-A978-716373AC81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7" y="2005663"/>
            <a:ext cx="4436729" cy="29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FA6DC-A62D-4976-A32B-62AE02AEF478}"/>
              </a:ext>
            </a:extLst>
          </p:cNvPr>
          <p:cNvSpPr txBox="1"/>
          <p:nvPr/>
        </p:nvSpPr>
        <p:spPr>
          <a:xfrm>
            <a:off x="142406" y="209862"/>
            <a:ext cx="8649325" cy="234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Exploitation strategies: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Load single COM object several times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Load fake objects using non existent CLSIDs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RTF as a container for OOXML exploits: Bypass Windows mitigations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endParaRPr 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3B042-E7D6-482E-8F57-5A8F1A5D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2374995"/>
            <a:ext cx="4772025" cy="2714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FC49A3-55D5-400E-A552-230E22EAB0DE}"/>
              </a:ext>
            </a:extLst>
          </p:cNvPr>
          <p:cNvSpPr/>
          <p:nvPr/>
        </p:nvSpPr>
        <p:spPr>
          <a:xfrm>
            <a:off x="4252778" y="1820997"/>
            <a:ext cx="432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CVE-2017-11826 loading non-existing CLSID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13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AF2EBF-FC56-470D-9A76-99971802B71E}"/>
              </a:ext>
            </a:extLst>
          </p:cNvPr>
          <p:cNvSpPr txBox="1"/>
          <p:nvPr/>
        </p:nvSpPr>
        <p:spPr>
          <a:xfrm>
            <a:off x="69098" y="93420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 XML – Scan OLE Object streams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2C7AE-9826-462B-A571-3EFB3843E1A6}"/>
              </a:ext>
            </a:extLst>
          </p:cNvPr>
          <p:cNvSpPr txBox="1"/>
          <p:nvPr/>
        </p:nvSpPr>
        <p:spPr>
          <a:xfrm>
            <a:off x="155439" y="765692"/>
            <a:ext cx="4566464" cy="328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Static Analysis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Critical to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scan object streams for possible signs of code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activeX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, /Embeddings directory should be analyzed. 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OLE object : OLE2.0 format. Parse and extract storage / object streams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63EC3-3975-4987-B547-033FFF3974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7022"/>
            <a:ext cx="4167266" cy="413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2D20A-3119-442F-B008-D1BA22BC5E98}"/>
              </a:ext>
            </a:extLst>
          </p:cNvPr>
          <p:cNvSpPr txBox="1"/>
          <p:nvPr/>
        </p:nvSpPr>
        <p:spPr>
          <a:xfrm>
            <a:off x="1813257" y="3815074"/>
            <a:ext cx="32782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CVE-2017-11826 : Code embedded in OLE object stream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F8B0A-702A-4601-B803-6EEAF031F939}"/>
              </a:ext>
            </a:extLst>
          </p:cNvPr>
          <p:cNvSpPr txBox="1"/>
          <p:nvPr/>
        </p:nvSpPr>
        <p:spPr>
          <a:xfrm>
            <a:off x="164892" y="99867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 XML – Scan OLE Object streams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2F0E1-2C61-4D02-9254-0A0B75ADFE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" y="2274261"/>
            <a:ext cx="6068248" cy="286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92A95-5008-41F4-BEA3-3E3A872CD8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86" y="1010638"/>
            <a:ext cx="2920314" cy="4132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38CD32-B594-4209-856A-F6AAC130EEC2}"/>
              </a:ext>
            </a:extLst>
          </p:cNvPr>
          <p:cNvSpPr txBox="1"/>
          <p:nvPr/>
        </p:nvSpPr>
        <p:spPr>
          <a:xfrm>
            <a:off x="155438" y="579510"/>
            <a:ext cx="6068248" cy="188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Static Analysis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Critical to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scan object streams for supplemental techniques as well. 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Sledges , ROP chains etc.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441C6-0C90-4611-8066-D605A6D3E18B}"/>
              </a:ext>
            </a:extLst>
          </p:cNvPr>
          <p:cNvSpPr txBox="1"/>
          <p:nvPr/>
        </p:nvSpPr>
        <p:spPr>
          <a:xfrm>
            <a:off x="6272575" y="275052"/>
            <a:ext cx="27159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CVE-2015-1641 / CVE-2017-11826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783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FCE84-3031-43AD-91BB-84D10891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92" y="1800447"/>
            <a:ext cx="4298908" cy="3099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DF2B1-7A04-4BCB-8AFA-C30A21F7B47B}"/>
              </a:ext>
            </a:extLst>
          </p:cNvPr>
          <p:cNvSpPr txBox="1"/>
          <p:nvPr/>
        </p:nvSpPr>
        <p:spPr>
          <a:xfrm>
            <a:off x="73238" y="45313"/>
            <a:ext cx="778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 Format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2FEA8-2F15-444E-AE11-EA2A77B3F7C4}"/>
              </a:ext>
            </a:extLst>
          </p:cNvPr>
          <p:cNvSpPr txBox="1"/>
          <p:nvPr/>
        </p:nvSpPr>
        <p:spPr>
          <a:xfrm>
            <a:off x="132893" y="506978"/>
            <a:ext cx="8323535" cy="434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Structured Storage Format</a:t>
            </a:r>
          </a:p>
          <a:p>
            <a:pPr marL="3420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Hierarchical Data in the form of 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Storage and object streams</a:t>
            </a:r>
          </a:p>
          <a:p>
            <a:pPr marL="3420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File directory sectors 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contains info about storage and stream objects</a:t>
            </a:r>
          </a:p>
          <a:p>
            <a:pPr marL="3420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Specific interest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7992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ObjectPool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 storage:  stores OLE object</a:t>
            </a:r>
          </a:p>
          <a:p>
            <a:pPr marL="1256400" lvl="2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ObjInfo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 + OCXDATA </a:t>
            </a:r>
          </a:p>
          <a:p>
            <a:pPr marL="1256400" lvl="2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Important to inspect all stream objects</a:t>
            </a:r>
          </a:p>
          <a:p>
            <a:pPr marL="7992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_VBA Storage object : Macro code</a:t>
            </a:r>
          </a:p>
          <a:p>
            <a:pPr marL="0" lvl="3">
              <a:spcBef>
                <a:spcPts val="400"/>
              </a:spcBef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900">
              <a:spcBef>
                <a:spcPts val="400"/>
              </a:spcBef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>
              <a:spcBef>
                <a:spcPts val="400"/>
              </a:spcBef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70F01-508A-4F9A-8472-188BB1DD9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9" y="2301108"/>
            <a:ext cx="7554405" cy="2608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D6A02A-1EF4-4F14-BA00-BFD6BFE0A91B}"/>
              </a:ext>
            </a:extLst>
          </p:cNvPr>
          <p:cNvSpPr/>
          <p:nvPr/>
        </p:nvSpPr>
        <p:spPr>
          <a:xfrm>
            <a:off x="574158" y="1931776"/>
            <a:ext cx="556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CVE-2018-4878: Malicious “Contents” object stream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A5D38-D253-400C-BB3F-E500948DE390}"/>
              </a:ext>
            </a:extLst>
          </p:cNvPr>
          <p:cNvSpPr txBox="1"/>
          <p:nvPr/>
        </p:nvSpPr>
        <p:spPr>
          <a:xfrm>
            <a:off x="69098" y="93420"/>
            <a:ext cx="778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MS-CFB : Parse and extract storage streams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09D34-0BE9-4E55-96F1-AB70328E3A74}"/>
              </a:ext>
            </a:extLst>
          </p:cNvPr>
          <p:cNvSpPr/>
          <p:nvPr/>
        </p:nvSpPr>
        <p:spPr>
          <a:xfrm>
            <a:off x="184769" y="634289"/>
            <a:ext cx="7341754" cy="1218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Static Analysis</a:t>
            </a:r>
          </a:p>
          <a:p>
            <a:pPr marL="342900" indent="-342900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Extract all storage and stream objects</a:t>
            </a:r>
          </a:p>
          <a:p>
            <a:pPr marL="342900" indent="-342900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Useful to scan all the streams ( OCXDATA in particular )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D7B5F-780D-4678-9EF1-336BCEAB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9" y="2094607"/>
            <a:ext cx="8766561" cy="11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B9912-E144-4362-9057-D5E5DEFDB2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9" y="1965177"/>
            <a:ext cx="4684957" cy="2238228"/>
          </a:xfrm>
          <a:prstGeom prst="rect">
            <a:avLst/>
          </a:prstGeom>
          <a:effectLst>
            <a:outerShdw blurRad="50800" dir="2340000" sx="1000" sy="1000" algn="ctr" rotWithShape="0">
              <a:srgbClr val="000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BD85A-B7DE-44F4-BC4C-DDDAA9DAA7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05" y="170120"/>
            <a:ext cx="3900488" cy="469959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5EBAA77-B7A5-4E3E-9218-8F245B57A867}"/>
              </a:ext>
            </a:extLst>
          </p:cNvPr>
          <p:cNvSpPr/>
          <p:nvPr/>
        </p:nvSpPr>
        <p:spPr>
          <a:xfrm>
            <a:off x="5019165" y="2571750"/>
            <a:ext cx="335280" cy="2355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753C3-F04C-4953-A316-3948FFDE8A79}"/>
              </a:ext>
            </a:extLst>
          </p:cNvPr>
          <p:cNvSpPr txBox="1"/>
          <p:nvPr/>
        </p:nvSpPr>
        <p:spPr>
          <a:xfrm>
            <a:off x="234927" y="940095"/>
            <a:ext cx="5238306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Code found in “Powerpoint Document” stream object</a:t>
            </a:r>
            <a:endParaRPr 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90B2D-8BD5-4F11-A2E8-C045A6690EAB}"/>
              </a:ext>
            </a:extLst>
          </p:cNvPr>
          <p:cNvSpPr txBox="1"/>
          <p:nvPr/>
        </p:nvSpPr>
        <p:spPr>
          <a:xfrm>
            <a:off x="163489" y="158567"/>
            <a:ext cx="778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MS-CFB : Parse and extract storage streams</a:t>
            </a:r>
          </a:p>
        </p:txBody>
      </p:sp>
    </p:spTree>
    <p:extLst>
      <p:ext uri="{BB962C8B-B14F-4D97-AF65-F5344CB8AC3E}">
        <p14:creationId xmlns:p14="http://schemas.microsoft.com/office/powerpoint/2010/main" val="9794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8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73A8B5-DC18-4AA7-B88B-01AE49F10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89246"/>
              </p:ext>
            </p:extLst>
          </p:nvPr>
        </p:nvGraphicFramePr>
        <p:xfrm>
          <a:off x="163365" y="3513648"/>
          <a:ext cx="6301231" cy="114703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00007">
                  <a:extLst>
                    <a:ext uri="{9D8B030D-6E8A-4147-A177-3AD203B41FA5}">
                      <a16:colId xmlns:a16="http://schemas.microsoft.com/office/drawing/2014/main" val="1807148709"/>
                    </a:ext>
                  </a:extLst>
                </a:gridCol>
                <a:gridCol w="2100612">
                  <a:extLst>
                    <a:ext uri="{9D8B030D-6E8A-4147-A177-3AD203B41FA5}">
                      <a16:colId xmlns:a16="http://schemas.microsoft.com/office/drawing/2014/main" val="3588508878"/>
                    </a:ext>
                  </a:extLst>
                </a:gridCol>
                <a:gridCol w="2100612">
                  <a:extLst>
                    <a:ext uri="{9D8B030D-6E8A-4147-A177-3AD203B41FA5}">
                      <a16:colId xmlns:a16="http://schemas.microsoft.com/office/drawing/2014/main" val="1769855615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46143"/>
                  </a:ext>
                </a:extLst>
              </a:tr>
              <a:tr h="433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96 %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775469"/>
                  </a:ext>
                </a:extLst>
              </a:tr>
              <a:tr h="433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0.5 %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743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4439074-74C7-46A3-8B8A-7C4B6FF72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91" y="2503423"/>
            <a:ext cx="6088580" cy="15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34434-93C5-4EBE-8585-52BFE67D1276}"/>
              </a:ext>
            </a:extLst>
          </p:cNvPr>
          <p:cNvSpPr txBox="1"/>
          <p:nvPr/>
        </p:nvSpPr>
        <p:spPr>
          <a:xfrm>
            <a:off x="69098" y="93420"/>
            <a:ext cx="778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 Macro Code Analysis Engine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DA39E-9D96-4A39-8A04-25C65C09E208}"/>
              </a:ext>
            </a:extLst>
          </p:cNvPr>
          <p:cNvSpPr txBox="1"/>
          <p:nvPr/>
        </p:nvSpPr>
        <p:spPr>
          <a:xfrm>
            <a:off x="163365" y="564890"/>
            <a:ext cx="8710944" cy="34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MS-CFB 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Macros ( Storage object )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_VBA (Storage object 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/VBA/_VBA_PROJECT, /VBA/dir/ and other streams contains code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OOXML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: vbaproject.bin – again OLE format as above</a:t>
            </a:r>
          </a:p>
          <a:p>
            <a:pPr>
              <a:spcBef>
                <a:spcPts val="4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Analysis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Supervised learning : Multiple methods tested : Random Forest, KNN..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Decision tree found working well</a:t>
            </a:r>
          </a:p>
          <a:p>
            <a:pPr>
              <a:lnSpc>
                <a:spcPct val="95000"/>
              </a:lnSpc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82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861822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39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8965B2-AB9B-4E40-9651-8F5004EF4A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4" y="114149"/>
            <a:ext cx="7345796" cy="47470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B048E-ECB5-4FD9-AC1E-45655A75864F}"/>
              </a:ext>
            </a:extLst>
          </p:cNvPr>
          <p:cNvSpPr txBox="1"/>
          <p:nvPr/>
        </p:nvSpPr>
        <p:spPr>
          <a:xfrm>
            <a:off x="271966" y="226829"/>
            <a:ext cx="52383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Partial Decision Tree plot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557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8304A4-79F9-4288-9DDD-A209720A695E}"/>
              </a:ext>
            </a:extLst>
          </p:cNvPr>
          <p:cNvSpPr txBox="1">
            <a:spLocks/>
          </p:cNvSpPr>
          <p:nvPr/>
        </p:nvSpPr>
        <p:spPr>
          <a:xfrm>
            <a:off x="0" y="236220"/>
            <a:ext cx="8281775" cy="70866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en-US" sz="2800" b="1" dirty="0">
              <a:solidFill>
                <a:srgbClr val="CC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B8C66-185D-4E7A-A59C-8300D294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8" y="0"/>
            <a:ext cx="5407819" cy="5120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6DC3F-AE75-4547-A9CB-60739823913C}"/>
              </a:ext>
            </a:extLst>
          </p:cNvPr>
          <p:cNvSpPr txBox="1"/>
          <p:nvPr/>
        </p:nvSpPr>
        <p:spPr>
          <a:xfrm>
            <a:off x="93220" y="128885"/>
            <a:ext cx="350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C0000"/>
                </a:solidFill>
              </a:rPr>
              <a:t>High Level View</a:t>
            </a:r>
          </a:p>
        </p:txBody>
      </p:sp>
    </p:spTree>
    <p:extLst>
      <p:ext uri="{BB962C8B-B14F-4D97-AF65-F5344CB8AC3E}">
        <p14:creationId xmlns:p14="http://schemas.microsoft.com/office/powerpoint/2010/main" val="2568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CAC47-BFBF-4C76-AA26-B64CAF2C5D1E}"/>
              </a:ext>
            </a:extLst>
          </p:cNvPr>
          <p:cNvSpPr txBox="1"/>
          <p:nvPr/>
        </p:nvSpPr>
        <p:spPr>
          <a:xfrm>
            <a:off x="14154" y="0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 - Exploits used in Targeted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35A2A-DBA6-4D12-A0C5-27F0CC7DD917}"/>
              </a:ext>
            </a:extLst>
          </p:cNvPr>
          <p:cNvSpPr txBox="1"/>
          <p:nvPr/>
        </p:nvSpPr>
        <p:spPr>
          <a:xfrm>
            <a:off x="282178" y="577691"/>
            <a:ext cx="872966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IN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24B9E7-6646-4C8D-8CF4-85CAC86F7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59550"/>
              </p:ext>
            </p:extLst>
          </p:nvPr>
        </p:nvGraphicFramePr>
        <p:xfrm>
          <a:off x="7010" y="467857"/>
          <a:ext cx="9115692" cy="48750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1103">
                  <a:extLst>
                    <a:ext uri="{9D8B030D-6E8A-4147-A177-3AD203B41FA5}">
                      <a16:colId xmlns:a16="http://schemas.microsoft.com/office/drawing/2014/main" val="3131229523"/>
                    </a:ext>
                  </a:extLst>
                </a:gridCol>
                <a:gridCol w="1457649">
                  <a:extLst>
                    <a:ext uri="{9D8B030D-6E8A-4147-A177-3AD203B41FA5}">
                      <a16:colId xmlns:a16="http://schemas.microsoft.com/office/drawing/2014/main" val="3417472553"/>
                    </a:ext>
                  </a:extLst>
                </a:gridCol>
                <a:gridCol w="1457649">
                  <a:extLst>
                    <a:ext uri="{9D8B030D-6E8A-4147-A177-3AD203B41FA5}">
                      <a16:colId xmlns:a16="http://schemas.microsoft.com/office/drawing/2014/main" val="2378989690"/>
                    </a:ext>
                  </a:extLst>
                </a:gridCol>
                <a:gridCol w="1458454">
                  <a:extLst>
                    <a:ext uri="{9D8B030D-6E8A-4147-A177-3AD203B41FA5}">
                      <a16:colId xmlns:a16="http://schemas.microsoft.com/office/drawing/2014/main" val="1747601829"/>
                    </a:ext>
                  </a:extLst>
                </a:gridCol>
                <a:gridCol w="1459261">
                  <a:extLst>
                    <a:ext uri="{9D8B030D-6E8A-4147-A177-3AD203B41FA5}">
                      <a16:colId xmlns:a16="http://schemas.microsoft.com/office/drawing/2014/main" val="1751990039"/>
                    </a:ext>
                  </a:extLst>
                </a:gridCol>
                <a:gridCol w="1456476">
                  <a:extLst>
                    <a:ext uri="{9D8B030D-6E8A-4147-A177-3AD203B41FA5}">
                      <a16:colId xmlns:a16="http://schemas.microsoft.com/office/drawing/2014/main" val="2703756697"/>
                    </a:ext>
                  </a:extLst>
                </a:gridCol>
                <a:gridCol w="95100">
                  <a:extLst>
                    <a:ext uri="{9D8B030D-6E8A-4147-A177-3AD203B41FA5}">
                      <a16:colId xmlns:a16="http://schemas.microsoft.com/office/drawing/2014/main" val="3778940026"/>
                    </a:ext>
                  </a:extLst>
                </a:gridCol>
              </a:tblGrid>
              <a:tr h="304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 type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Type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Exploits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Detected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800" dirty="0">
                          <a:effectLst/>
                        </a:rPr>
                        <a:t> 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9112434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CVE-2012-0158 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Mixed (Targeted attacks and variants)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90.4%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800" dirty="0">
                          <a:effectLst/>
                        </a:rPr>
                        <a:t> 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231608"/>
                  </a:ext>
                </a:extLst>
              </a:tr>
              <a:tr h="48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 2013-3906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 (Targeted attacks and variants)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800">
                          <a:effectLst/>
                        </a:rPr>
                        <a:t> </a:t>
                      </a:r>
                      <a:endParaRPr lang="en-I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185836"/>
                  </a:ext>
                </a:extLst>
              </a:tr>
              <a:tr h="48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 2014-1761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Exploits used in targeted attacks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800">
                          <a:effectLst/>
                        </a:rPr>
                        <a:t> </a:t>
                      </a:r>
                      <a:endParaRPr lang="en-I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334050"/>
                  </a:ext>
                </a:extLst>
              </a:tr>
              <a:tr h="953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 2015-1641</a:t>
                      </a:r>
                      <a:endParaRPr lang="en-IN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CVE-2015-2424</a:t>
                      </a:r>
                      <a:endParaRPr lang="en-IN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CVE-2015-6172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Exploits used in targeted attacks and variants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988"/>
                  </a:ext>
                </a:extLst>
              </a:tr>
              <a:tr h="48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 2016-4117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Exploits used in targeted attacks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88.5%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08013"/>
                  </a:ext>
                </a:extLst>
              </a:tr>
              <a:tr h="48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CVE-2017-11882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Exploits used in targeted attacks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19683"/>
                  </a:ext>
                </a:extLst>
              </a:tr>
              <a:tr h="765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 2018-4878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CVE-2018-15982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Exploits used in targeted attacks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700" marR="69700" marT="34850" marB="3485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3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CBBFD-4C0F-44AB-93D0-117CB98624B2}"/>
              </a:ext>
            </a:extLst>
          </p:cNvPr>
          <p:cNvSpPr txBox="1"/>
          <p:nvPr/>
        </p:nvSpPr>
        <p:spPr>
          <a:xfrm>
            <a:off x="532209" y="1969443"/>
            <a:ext cx="765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35867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DC65D-E3C3-4520-BF79-1BB74D89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7" y="100272"/>
            <a:ext cx="6747874" cy="1451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E26BD-2515-493A-8806-81A0B9358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5671">
            <a:off x="213346" y="1576922"/>
            <a:ext cx="7301292" cy="1115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87AC-1424-401F-ADA4-6E0028DE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714">
            <a:off x="33698" y="3236679"/>
            <a:ext cx="4157312" cy="1405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0AAE2-C6B8-4FED-BBE9-16B9AE2A2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5528">
            <a:off x="3133780" y="3216964"/>
            <a:ext cx="5955734" cy="11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41E9E1-E0C4-40D5-AD5C-16D7E9E8C92B}"/>
              </a:ext>
            </a:extLst>
          </p:cNvPr>
          <p:cNvSpPr txBox="1"/>
          <p:nvPr/>
        </p:nvSpPr>
        <p:spPr>
          <a:xfrm>
            <a:off x="5795147" y="1547648"/>
            <a:ext cx="2082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sz="1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E1D49E-ED11-461A-BA54-284EE7059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8430" y="928210"/>
            <a:ext cx="8535520" cy="3272315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8304A4-79F9-4288-9DDD-A209720A695E}"/>
              </a:ext>
            </a:extLst>
          </p:cNvPr>
          <p:cNvSpPr txBox="1">
            <a:spLocks/>
          </p:cNvSpPr>
          <p:nvPr/>
        </p:nvSpPr>
        <p:spPr>
          <a:xfrm>
            <a:off x="208430" y="189100"/>
            <a:ext cx="8281775" cy="70866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dirty="0">
                <a:solidFill>
                  <a:srgbClr val="CC0000"/>
                </a:solidFill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3E6E8-6736-4AC9-B83C-B68310A9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45" y="-929"/>
            <a:ext cx="9551289" cy="5324475"/>
          </a:xfrm>
          <a:prstGeom prst="rect">
            <a:avLst/>
          </a:prstGeom>
          <a:effectLst>
            <a:innerShdw blurRad="63500" dir="20520000">
              <a:schemeClr val="tx2">
                <a:alpha val="50000"/>
              </a:scheme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04CAE-2CBD-4109-99BF-F04A9C959957}"/>
              </a:ext>
            </a:extLst>
          </p:cNvPr>
          <p:cNvSpPr txBox="1"/>
          <p:nvPr/>
        </p:nvSpPr>
        <p:spPr>
          <a:xfrm>
            <a:off x="3218986" y="4673974"/>
            <a:ext cx="319096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Kaspersky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18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796F3-7CBD-4935-9FB5-C0BD50DD6E2C}"/>
              </a:ext>
            </a:extLst>
          </p:cNvPr>
          <p:cNvSpPr txBox="1"/>
          <p:nvPr/>
        </p:nvSpPr>
        <p:spPr>
          <a:xfrm>
            <a:off x="226990" y="85464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0AAD8-C223-481C-9777-230F6E68FB76}"/>
              </a:ext>
            </a:extLst>
          </p:cNvPr>
          <p:cNvSpPr txBox="1"/>
          <p:nvPr/>
        </p:nvSpPr>
        <p:spPr>
          <a:xfrm>
            <a:off x="226990" y="547129"/>
            <a:ext cx="858839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Parsing engine flaws ( Predominantly RTF renderers 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RTF : Complex structure with nested formatting controls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Multiple control word parsing vulnerabilities in the past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 1800 control words – largely unexplored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Scripting engine flaws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IEs Scripting engine flaws can also be exploited via Office files</a:t>
            </a:r>
          </a:p>
          <a:p>
            <a:pPr lvl="1" indent="-457200"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Object Linking and Embedding</a:t>
            </a:r>
          </a:p>
          <a:p>
            <a:pPr marL="809625" lvl="2" indent="-352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Massive attack vector</a:t>
            </a:r>
          </a:p>
          <a:p>
            <a:pPr marL="809625" lvl="2" indent="-352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Linking: Facilitates remote code download + execute</a:t>
            </a:r>
          </a:p>
          <a:p>
            <a:pPr marL="809625" lvl="2" indent="-352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Embedding: Mem corruption exploits OR aids further exploitation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BE91F-F3CE-4C63-AC18-76EE94DFDE39}"/>
              </a:ext>
            </a:extLst>
          </p:cNvPr>
          <p:cNvSpPr txBox="1"/>
          <p:nvPr/>
        </p:nvSpPr>
        <p:spPr>
          <a:xfrm>
            <a:off x="226990" y="171189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Engine for Generic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B23D5-AB5D-4E44-9A22-C2A596585F5A}"/>
              </a:ext>
            </a:extLst>
          </p:cNvPr>
          <p:cNvSpPr txBox="1"/>
          <p:nvPr/>
        </p:nvSpPr>
        <p:spPr>
          <a:xfrm>
            <a:off x="332184" y="700088"/>
            <a:ext cx="84796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Requires parsers that can extract embedded objects and streams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Handles stream and document structure obfuscations</a:t>
            </a:r>
          </a:p>
          <a:p>
            <a:pPr>
              <a:spcBef>
                <a:spcPts val="400"/>
              </a:spcBef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Focus: 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Detecting weaponized exploits that uses auxiliary methods without worrying about the vulnerability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Hidden code and payload inside embedded objects / streams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Containerized exploits: Extraction and re-analysis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Pointers to external code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B0FA6-FB8E-4A7A-906A-D8D41CD7760A}"/>
              </a:ext>
            </a:extLst>
          </p:cNvPr>
          <p:cNvSpPr txBox="1"/>
          <p:nvPr/>
        </p:nvSpPr>
        <p:spPr>
          <a:xfrm>
            <a:off x="282178" y="116026"/>
            <a:ext cx="76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CEDF-4610-47CC-8FC9-881515E9D8DD}"/>
              </a:ext>
            </a:extLst>
          </p:cNvPr>
          <p:cNvSpPr txBox="1"/>
          <p:nvPr/>
        </p:nvSpPr>
        <p:spPr>
          <a:xfrm>
            <a:off x="282178" y="696395"/>
            <a:ext cx="8579644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Office threat landscape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Vulnerabilities exploited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analysis methods for generic detection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Text Format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OpenXML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Compound Binary File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 For Macro classification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Engine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Results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ndara" panose="020E0502030303020204" pitchFamily="34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 Black" panose="020B0A040201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160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75160D"/>
      </a:dk2>
      <a:lt2>
        <a:srgbClr val="C01818"/>
      </a:lt2>
      <a:accent1>
        <a:srgbClr val="C01818"/>
      </a:accent1>
      <a:accent2>
        <a:srgbClr val="939598"/>
      </a:accent2>
      <a:accent3>
        <a:srgbClr val="005FAE"/>
      </a:accent3>
      <a:accent4>
        <a:srgbClr val="73439A"/>
      </a:accent4>
      <a:accent5>
        <a:srgbClr val="F37321"/>
      </a:accent5>
      <a:accent6>
        <a:srgbClr val="00AEEF"/>
      </a:accent6>
      <a:hlink>
        <a:srgbClr val="183280"/>
      </a:hlink>
      <a:folHlink>
        <a:srgbClr val="4F2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E7E8"/>
        </a:solidFill>
        <a:ln>
          <a:noFill/>
        </a:ln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algn="ctr">
          <a:lnSpc>
            <a:spcPct val="95000"/>
          </a:lnSpc>
          <a:defRPr sz="1200" dirty="0" smtClean="0">
            <a:solidFill>
              <a:schemeClr val="tx1"/>
            </a:solidFill>
          </a:defRPr>
        </a:defPPr>
      </a:lst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84983</TotalTime>
  <Words>1419</Words>
  <Application>Microsoft Office PowerPoint</Application>
  <PresentationFormat>On-screen Show (16:9)</PresentationFormat>
  <Paragraphs>331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Candara</vt:lpstr>
      <vt:lpstr>Intel Clear</vt:lpstr>
      <vt:lpstr>Open Sans Regular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Coppins</dc:creator>
  <cp:lastModifiedBy>chintan shah</cp:lastModifiedBy>
  <cp:revision>1772</cp:revision>
  <cp:lastPrinted>2017-03-15T18:11:32Z</cp:lastPrinted>
  <dcterms:created xsi:type="dcterms:W3CDTF">2017-03-13T21:43:20Z</dcterms:created>
  <dcterms:modified xsi:type="dcterms:W3CDTF">2019-10-01T22:40:47Z</dcterms:modified>
</cp:coreProperties>
</file>